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66" r:id="rId4"/>
    <p:sldId id="265" r:id="rId5"/>
    <p:sldId id="267" r:id="rId6"/>
    <p:sldId id="268" r:id="rId7"/>
    <p:sldId id="308" r:id="rId8"/>
    <p:sldId id="309" r:id="rId9"/>
    <p:sldId id="272" r:id="rId10"/>
    <p:sldId id="310" r:id="rId11"/>
    <p:sldId id="314" r:id="rId12"/>
    <p:sldId id="311" r:id="rId13"/>
    <p:sldId id="313" r:id="rId14"/>
    <p:sldId id="31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49841D-826D-C441-B38A-6A834A1DE5C9}">
          <p14:sldIdLst>
            <p14:sldId id="256"/>
            <p14:sldId id="264"/>
            <p14:sldId id="266"/>
            <p14:sldId id="265"/>
            <p14:sldId id="267"/>
            <p14:sldId id="268"/>
            <p14:sldId id="308"/>
            <p14:sldId id="309"/>
            <p14:sldId id="272"/>
            <p14:sldId id="310"/>
            <p14:sldId id="314"/>
            <p14:sldId id="311"/>
            <p14:sldId id="313"/>
            <p14:sldId id="31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6"/>
    <p:restoredTop sz="80067" autoAdjust="0"/>
  </p:normalViewPr>
  <p:slideViewPr>
    <p:cSldViewPr snapToGrid="0" snapToObjects="1">
      <p:cViewPr varScale="1">
        <p:scale>
          <a:sx n="128" d="100"/>
          <a:sy n="128" d="100"/>
        </p:scale>
        <p:origin x="17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0779A-866F-A849-93EC-0AB7C99CC26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4BB1B-F44A-8241-92D4-19C5836F5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4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distributed algorithm is based on the alternating direction method of multipliers.</a:t>
            </a:r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suppose that the bus set supervised by area 1 is </a:t>
            </a:r>
            <a:r>
              <a:rPr lang="en-US" sz="1800" b="0" i="1" u="none" strike="noStrike" baseline="0" dirty="0">
                <a:latin typeface="Times-Italic"/>
              </a:rPr>
              <a:t>indicated by the red color, containing buses</a:t>
            </a:r>
            <a:r>
              <a:rPr lang="en-US" sz="1800" b="0" i="0" u="none" strike="noStrike" baseline="0" dirty="0">
                <a:latin typeface="MTSYN"/>
              </a:rPr>
              <a:t> {</a:t>
            </a:r>
            <a:r>
              <a:rPr lang="en-US" sz="1800" b="0" i="0" u="none" strike="noStrike" baseline="0" dirty="0">
                <a:latin typeface="Times-Roman"/>
              </a:rPr>
              <a:t>0 </a:t>
            </a:r>
            <a:r>
              <a:rPr lang="en-US" sz="1800" b="0" i="0" u="none" strike="noStrike" baseline="0" dirty="0">
                <a:latin typeface="MTSYN"/>
              </a:rPr>
              <a:t>∼ </a:t>
            </a:r>
            <a:r>
              <a:rPr lang="en-US" sz="1800" b="0" i="0" u="none" strike="noStrike" baseline="0" dirty="0">
                <a:latin typeface="Times-Roman"/>
              </a:rPr>
              <a:t>3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18 </a:t>
            </a:r>
            <a:r>
              <a:rPr lang="en-US" sz="1800" b="0" i="0" u="none" strike="noStrike" baseline="0" dirty="0">
                <a:latin typeface="MTSYN"/>
              </a:rPr>
              <a:t>∼ </a:t>
            </a:r>
            <a:r>
              <a:rPr lang="en-US" sz="1800" b="0" i="0" u="none" strike="noStrike" baseline="0" dirty="0">
                <a:latin typeface="Times-Roman"/>
              </a:rPr>
              <a:t>21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22 </a:t>
            </a:r>
            <a:r>
              <a:rPr lang="en-US" sz="1800" b="0" i="0" u="none" strike="noStrike" baseline="0" dirty="0">
                <a:latin typeface="MTSYN"/>
              </a:rPr>
              <a:t>∼ </a:t>
            </a:r>
            <a:r>
              <a:rPr lang="en-US" sz="1800" b="0" i="0" u="none" strike="noStrike" baseline="0" dirty="0">
                <a:latin typeface="Times-Roman"/>
              </a:rPr>
              <a:t>24</a:t>
            </a:r>
            <a:r>
              <a:rPr lang="en-US" sz="1800" b="0" i="0" u="none" strike="noStrike" baseline="0" dirty="0">
                <a:latin typeface="MTSYN"/>
              </a:rPr>
              <a:t>}</a:t>
            </a:r>
            <a:r>
              <a:rPr lang="en-US" sz="1800" b="0" i="0" u="none" strike="noStrike" baseline="0" dirty="0">
                <a:latin typeface="Times-Roman"/>
              </a:rPr>
              <a:t>. However, when considering the interconnection with other areas, e.g., area 2, the bus set of area 1 must be extended to include the border of area 2, e.g., bus 4, so that the bus set of area 1 is extended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to </a:t>
            </a:r>
            <a:r>
              <a:rPr lang="en-US" sz="1800" b="0" i="0" u="none" strike="noStrike" baseline="0" dirty="0">
                <a:latin typeface="MTSYN"/>
              </a:rPr>
              <a:t>ˆ</a:t>
            </a:r>
            <a:r>
              <a:rPr lang="en-US" sz="1800" b="0" i="1" u="none" strike="noStrike" baseline="0" dirty="0">
                <a:latin typeface="Times-Italic"/>
              </a:rPr>
              <a:t>N </a:t>
            </a:r>
            <a:r>
              <a:rPr lang="en-US" sz="1800" b="0" i="0" u="none" strike="noStrike" baseline="0" dirty="0">
                <a:latin typeface="Times-Roman"/>
              </a:rPr>
              <a:t>1 </a:t>
            </a:r>
            <a:r>
              <a:rPr lang="en-US" sz="1800" b="0" i="0" u="none" strike="noStrike" baseline="0" dirty="0">
                <a:latin typeface="MTSYN"/>
              </a:rPr>
              <a:t>= {</a:t>
            </a:r>
            <a:r>
              <a:rPr lang="en-US" sz="1800" b="0" i="0" u="none" strike="noStrike" baseline="0" dirty="0">
                <a:latin typeface="Times-Roman"/>
              </a:rPr>
              <a:t>0 </a:t>
            </a:r>
            <a:r>
              <a:rPr lang="en-US" sz="1800" b="0" i="0" u="none" strike="noStrike" baseline="0" dirty="0">
                <a:latin typeface="MTSYN"/>
              </a:rPr>
              <a:t>− </a:t>
            </a:r>
            <a:r>
              <a:rPr lang="en-US" sz="1800" b="0" i="0" u="none" strike="noStrike" baseline="0" dirty="0">
                <a:latin typeface="Times-Roman"/>
              </a:rPr>
              <a:t>3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18 </a:t>
            </a:r>
            <a:r>
              <a:rPr lang="en-US" sz="1800" b="0" i="0" u="none" strike="noStrike" baseline="0" dirty="0">
                <a:latin typeface="MTSYN"/>
              </a:rPr>
              <a:t>− </a:t>
            </a:r>
            <a:r>
              <a:rPr lang="en-US" sz="1800" b="0" i="0" u="none" strike="noStrike" baseline="0" dirty="0">
                <a:latin typeface="Times-Roman"/>
              </a:rPr>
              <a:t>21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22 </a:t>
            </a:r>
            <a:r>
              <a:rPr lang="en-US" sz="1800" b="0" i="0" u="none" strike="noStrike" baseline="0" dirty="0">
                <a:latin typeface="MTSYN"/>
              </a:rPr>
              <a:t>− </a:t>
            </a:r>
            <a:r>
              <a:rPr lang="en-US" sz="1800" b="0" i="0" u="none" strike="noStrike" baseline="0" dirty="0">
                <a:latin typeface="Times-Roman"/>
              </a:rPr>
              <a:t>24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4</a:t>
            </a:r>
            <a:r>
              <a:rPr lang="en-US" sz="1800" b="0" i="0" u="none" strike="noStrike" baseline="0" dirty="0">
                <a:latin typeface="MTSYN"/>
              </a:rPr>
              <a:t>}.</a:t>
            </a:r>
          </a:p>
          <a:p>
            <a:pPr algn="l"/>
            <a:endParaRPr lang="en-US" sz="1800" b="0" i="0" u="none" strike="noStrike" baseline="0" dirty="0">
              <a:latin typeface="MTSY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For any bus </a:t>
            </a:r>
            <a:r>
              <a:rPr lang="en-US" sz="1800" b="0" i="1" u="none" strike="noStrike" baseline="0" dirty="0">
                <a:latin typeface="Times-Italic"/>
              </a:rPr>
              <a:t>j </a:t>
            </a:r>
            <a:r>
              <a:rPr lang="en-US" sz="1800" b="0" i="0" u="none" strike="noStrike" baseline="0" dirty="0">
                <a:latin typeface="Times-Roman"/>
              </a:rPr>
              <a:t>that is shared by two neighboring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areas, e.g., </a:t>
            </a:r>
            <a:r>
              <a:rPr lang="en-US" sz="1800" b="0" i="1" u="none" strike="noStrike" baseline="0" dirty="0">
                <a:latin typeface="Times-Italic"/>
              </a:rPr>
              <a:t>a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n-US" sz="1800" b="0" i="1" u="none" strike="noStrike" baseline="0" dirty="0">
                <a:latin typeface="Times-Italic"/>
              </a:rPr>
              <a:t>b</a:t>
            </a:r>
            <a:r>
              <a:rPr lang="en-US" sz="1800" b="0" i="0" u="none" strike="noStrike" baseline="0" dirty="0">
                <a:latin typeface="Times-Roman"/>
              </a:rPr>
              <a:t>, the local copies of state variables,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e.g., </a:t>
            </a:r>
            <a:r>
              <a:rPr lang="en-US" sz="1800" b="1" i="1" u="none" strike="noStrike" baseline="0" dirty="0" err="1">
                <a:latin typeface="Times-BoldItalic"/>
              </a:rPr>
              <a:t>x</a:t>
            </a:r>
            <a:r>
              <a:rPr lang="en-US" sz="1800" b="0" i="1" u="none" strike="noStrike" baseline="0" dirty="0" err="1">
                <a:latin typeface="Times-Italic"/>
              </a:rPr>
              <a:t>a</a:t>
            </a:r>
            <a:r>
              <a:rPr lang="en-US" sz="1800" b="0" i="1" u="none" strike="noStrike" baseline="0" dirty="0" err="1">
                <a:latin typeface="RMTMI"/>
              </a:rPr>
              <a:t>,</a:t>
            </a:r>
            <a:r>
              <a:rPr lang="en-US" sz="1800" b="0" i="1" u="none" strike="noStrike" baseline="0" dirty="0" err="1">
                <a:latin typeface="Times-Italic"/>
              </a:rPr>
              <a:t>j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n-US" sz="1800" b="1" i="1" u="none" strike="noStrike" baseline="0" dirty="0" err="1">
                <a:latin typeface="Times-BoldItalic"/>
              </a:rPr>
              <a:t>x</a:t>
            </a:r>
            <a:r>
              <a:rPr lang="en-US" sz="1800" b="0" i="1" u="none" strike="noStrike" baseline="0" dirty="0" err="1">
                <a:latin typeface="Times-Italic"/>
              </a:rPr>
              <a:t>b</a:t>
            </a:r>
            <a:r>
              <a:rPr lang="en-US" sz="1800" b="0" i="1" u="none" strike="noStrike" baseline="0" dirty="0" err="1">
                <a:latin typeface="RMTMI"/>
              </a:rPr>
              <a:t>,</a:t>
            </a:r>
            <a:r>
              <a:rPr lang="en-US" sz="1800" b="0" i="1" u="none" strike="noStrike" baseline="0" dirty="0" err="1">
                <a:latin typeface="Times-Italic"/>
              </a:rPr>
              <a:t>j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should be all driven to the same value as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the global state variable </a:t>
            </a:r>
            <a:r>
              <a:rPr lang="en-US" sz="1800" b="0" i="1" u="none" strike="noStrike" baseline="0" dirty="0" err="1">
                <a:latin typeface="Times-Italic"/>
              </a:rPr>
              <a:t>sj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For the system shown , we have </a:t>
            </a:r>
            <a:r>
              <a:rPr lang="en-US" sz="1800" b="1" i="1" u="none" strike="noStrike" baseline="0" dirty="0">
                <a:latin typeface="Times-BoldItalic"/>
              </a:rPr>
              <a:t>x</a:t>
            </a:r>
            <a:r>
              <a:rPr lang="en-US" sz="1800" b="0" i="0" u="none" strike="noStrike" baseline="0" dirty="0">
                <a:latin typeface="Times-Roman"/>
              </a:rPr>
              <a:t>1</a:t>
            </a:r>
            <a:r>
              <a:rPr lang="en-US" sz="1800" b="0" i="1" u="none" strike="noStrike" baseline="0" dirty="0">
                <a:latin typeface="RMTMI"/>
              </a:rPr>
              <a:t>,</a:t>
            </a:r>
            <a:r>
              <a:rPr lang="en-US" sz="1800" b="0" i="0" u="none" strike="noStrike" baseline="0" dirty="0">
                <a:latin typeface="Times-Roman"/>
              </a:rPr>
              <a:t>3 </a:t>
            </a:r>
            <a:r>
              <a:rPr lang="en-US" sz="1800" b="0" i="0" u="none" strike="noStrike" baseline="0" dirty="0">
                <a:latin typeface="MTSYN"/>
              </a:rPr>
              <a:t>= </a:t>
            </a:r>
            <a:r>
              <a:rPr lang="en-US" sz="1800" b="1" i="1" u="none" strike="noStrike" baseline="0" dirty="0">
                <a:latin typeface="Times-BoldItalic"/>
              </a:rPr>
              <a:t>s</a:t>
            </a:r>
            <a:r>
              <a:rPr lang="en-US" sz="1800" b="0" i="0" u="none" strike="noStrike" baseline="0" dirty="0">
                <a:latin typeface="Times-Roman"/>
              </a:rPr>
              <a:t>3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1" i="1" u="none" strike="noStrike" baseline="0" dirty="0">
                <a:latin typeface="Times-BoldItalic"/>
              </a:rPr>
              <a:t>x</a:t>
            </a:r>
            <a:r>
              <a:rPr lang="en-US" sz="1800" b="0" i="0" u="none" strike="noStrike" baseline="0" dirty="0">
                <a:latin typeface="Times-Roman"/>
              </a:rPr>
              <a:t>2</a:t>
            </a:r>
            <a:r>
              <a:rPr lang="en-US" sz="1800" b="0" i="1" u="none" strike="noStrike" baseline="0" dirty="0">
                <a:latin typeface="RMTMI"/>
              </a:rPr>
              <a:t>,</a:t>
            </a:r>
            <a:r>
              <a:rPr lang="en-US" sz="1800" b="0" i="0" u="none" strike="noStrike" baseline="0" dirty="0">
                <a:latin typeface="Times-Roman"/>
              </a:rPr>
              <a:t>3 </a:t>
            </a:r>
            <a:r>
              <a:rPr lang="en-US" sz="1800" b="0" i="0" u="none" strike="noStrike" baseline="0" dirty="0">
                <a:latin typeface="MTSYN"/>
              </a:rPr>
              <a:t>= </a:t>
            </a:r>
            <a:r>
              <a:rPr lang="en-US" sz="1800" b="1" i="1" u="none" strike="noStrike" baseline="0" dirty="0">
                <a:latin typeface="Times-BoldItalic"/>
              </a:rPr>
              <a:t>s</a:t>
            </a:r>
            <a:r>
              <a:rPr lang="en-US" sz="1800" b="0" i="0" u="none" strike="noStrike" baseline="0" dirty="0">
                <a:latin typeface="Times-Roman"/>
              </a:rPr>
              <a:t>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4BB1B-F44A-8241-92D4-19C5836F5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started by solving on a sample 18-bus three-phase model. With linear branch flow model as the grid model, 3-phase model that considers mutual coupling.</a:t>
            </a:r>
          </a:p>
          <a:p>
            <a:endParaRPr lang="en-US" dirty="0"/>
          </a:p>
          <a:p>
            <a:r>
              <a:rPr lang="en-US" dirty="0"/>
              <a:t>The local boundary variables are the injection, voltage and branch flows as shown.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4BB1B-F44A-8241-92D4-19C5836F5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4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distributed algorithm is based on the alternating direction method of multipliers.</a:t>
            </a:r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suppose that the bus set supervised by area 1 is </a:t>
            </a:r>
            <a:r>
              <a:rPr lang="en-US" sz="1800" b="0" i="1" u="none" strike="noStrike" baseline="0" dirty="0">
                <a:latin typeface="Times-Italic"/>
              </a:rPr>
              <a:t>indicated by the red color, containing buses</a:t>
            </a:r>
            <a:r>
              <a:rPr lang="en-US" sz="1800" b="0" i="0" u="none" strike="noStrike" baseline="0" dirty="0">
                <a:latin typeface="MTSYN"/>
              </a:rPr>
              <a:t> {</a:t>
            </a:r>
            <a:r>
              <a:rPr lang="en-US" sz="1800" b="0" i="0" u="none" strike="noStrike" baseline="0" dirty="0">
                <a:latin typeface="Times-Roman"/>
              </a:rPr>
              <a:t>0 </a:t>
            </a:r>
            <a:r>
              <a:rPr lang="en-US" sz="1800" b="0" i="0" u="none" strike="noStrike" baseline="0" dirty="0">
                <a:latin typeface="MTSYN"/>
              </a:rPr>
              <a:t>∼ </a:t>
            </a:r>
            <a:r>
              <a:rPr lang="en-US" sz="1800" b="0" i="0" u="none" strike="noStrike" baseline="0" dirty="0">
                <a:latin typeface="Times-Roman"/>
              </a:rPr>
              <a:t>3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18 </a:t>
            </a:r>
            <a:r>
              <a:rPr lang="en-US" sz="1800" b="0" i="0" u="none" strike="noStrike" baseline="0" dirty="0">
                <a:latin typeface="MTSYN"/>
              </a:rPr>
              <a:t>∼ </a:t>
            </a:r>
            <a:r>
              <a:rPr lang="en-US" sz="1800" b="0" i="0" u="none" strike="noStrike" baseline="0" dirty="0">
                <a:latin typeface="Times-Roman"/>
              </a:rPr>
              <a:t>21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22 </a:t>
            </a:r>
            <a:r>
              <a:rPr lang="en-US" sz="1800" b="0" i="0" u="none" strike="noStrike" baseline="0" dirty="0">
                <a:latin typeface="MTSYN"/>
              </a:rPr>
              <a:t>∼ </a:t>
            </a:r>
            <a:r>
              <a:rPr lang="en-US" sz="1800" b="0" i="0" u="none" strike="noStrike" baseline="0" dirty="0">
                <a:latin typeface="Times-Roman"/>
              </a:rPr>
              <a:t>24</a:t>
            </a:r>
            <a:r>
              <a:rPr lang="en-US" sz="1800" b="0" i="0" u="none" strike="noStrike" baseline="0" dirty="0">
                <a:latin typeface="MTSYN"/>
              </a:rPr>
              <a:t>}</a:t>
            </a:r>
            <a:r>
              <a:rPr lang="en-US" sz="1800" b="0" i="0" u="none" strike="noStrike" baseline="0" dirty="0">
                <a:latin typeface="Times-Roman"/>
              </a:rPr>
              <a:t>. However, when considering the interconnection with other areas, e.g., area 2, the bus set of area 1 must be extended to include the border of area 2, e.g., bus 4, so that the bus set of area 1 is extended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to </a:t>
            </a:r>
            <a:r>
              <a:rPr lang="en-US" sz="1800" b="0" i="0" u="none" strike="noStrike" baseline="0" dirty="0">
                <a:latin typeface="MTSYN"/>
              </a:rPr>
              <a:t>ˆ</a:t>
            </a:r>
            <a:r>
              <a:rPr lang="en-US" sz="1800" b="0" i="1" u="none" strike="noStrike" baseline="0" dirty="0">
                <a:latin typeface="Times-Italic"/>
              </a:rPr>
              <a:t>N </a:t>
            </a:r>
            <a:r>
              <a:rPr lang="en-US" sz="1800" b="0" i="0" u="none" strike="noStrike" baseline="0" dirty="0">
                <a:latin typeface="Times-Roman"/>
              </a:rPr>
              <a:t>1 </a:t>
            </a:r>
            <a:r>
              <a:rPr lang="en-US" sz="1800" b="0" i="0" u="none" strike="noStrike" baseline="0" dirty="0">
                <a:latin typeface="MTSYN"/>
              </a:rPr>
              <a:t>= {</a:t>
            </a:r>
            <a:r>
              <a:rPr lang="en-US" sz="1800" b="0" i="0" u="none" strike="noStrike" baseline="0" dirty="0">
                <a:latin typeface="Times-Roman"/>
              </a:rPr>
              <a:t>0 </a:t>
            </a:r>
            <a:r>
              <a:rPr lang="en-US" sz="1800" b="0" i="0" u="none" strike="noStrike" baseline="0" dirty="0">
                <a:latin typeface="MTSYN"/>
              </a:rPr>
              <a:t>− </a:t>
            </a:r>
            <a:r>
              <a:rPr lang="en-US" sz="1800" b="0" i="0" u="none" strike="noStrike" baseline="0" dirty="0">
                <a:latin typeface="Times-Roman"/>
              </a:rPr>
              <a:t>3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18 </a:t>
            </a:r>
            <a:r>
              <a:rPr lang="en-US" sz="1800" b="0" i="0" u="none" strike="noStrike" baseline="0" dirty="0">
                <a:latin typeface="MTSYN"/>
              </a:rPr>
              <a:t>− </a:t>
            </a:r>
            <a:r>
              <a:rPr lang="en-US" sz="1800" b="0" i="0" u="none" strike="noStrike" baseline="0" dirty="0">
                <a:latin typeface="Times-Roman"/>
              </a:rPr>
              <a:t>21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22 </a:t>
            </a:r>
            <a:r>
              <a:rPr lang="en-US" sz="1800" b="0" i="0" u="none" strike="noStrike" baseline="0" dirty="0">
                <a:latin typeface="MTSYN"/>
              </a:rPr>
              <a:t>− </a:t>
            </a:r>
            <a:r>
              <a:rPr lang="en-US" sz="1800" b="0" i="0" u="none" strike="noStrike" baseline="0" dirty="0">
                <a:latin typeface="Times-Roman"/>
              </a:rPr>
              <a:t>24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0" i="0" u="none" strike="noStrike" baseline="0" dirty="0">
                <a:latin typeface="Times-Roman"/>
              </a:rPr>
              <a:t>4</a:t>
            </a:r>
            <a:r>
              <a:rPr lang="en-US" sz="1800" b="0" i="0" u="none" strike="noStrike" baseline="0" dirty="0">
                <a:latin typeface="MTSYN"/>
              </a:rPr>
              <a:t>}.</a:t>
            </a:r>
          </a:p>
          <a:p>
            <a:pPr algn="l"/>
            <a:endParaRPr lang="en-US" sz="1800" b="0" i="0" u="none" strike="noStrike" baseline="0" dirty="0">
              <a:latin typeface="MTSY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For any bus </a:t>
            </a:r>
            <a:r>
              <a:rPr lang="en-US" sz="1800" b="0" i="1" u="none" strike="noStrike" baseline="0" dirty="0">
                <a:latin typeface="Times-Italic"/>
              </a:rPr>
              <a:t>j </a:t>
            </a:r>
            <a:r>
              <a:rPr lang="en-US" sz="1800" b="0" i="0" u="none" strike="noStrike" baseline="0" dirty="0">
                <a:latin typeface="Times-Roman"/>
              </a:rPr>
              <a:t>that is shared by two neighboring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areas, e.g., </a:t>
            </a:r>
            <a:r>
              <a:rPr lang="en-US" sz="1800" b="0" i="1" u="none" strike="noStrike" baseline="0" dirty="0">
                <a:latin typeface="Times-Italic"/>
              </a:rPr>
              <a:t>a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n-US" sz="1800" b="0" i="1" u="none" strike="noStrike" baseline="0" dirty="0">
                <a:latin typeface="Times-Italic"/>
              </a:rPr>
              <a:t>b</a:t>
            </a:r>
            <a:r>
              <a:rPr lang="en-US" sz="1800" b="0" i="0" u="none" strike="noStrike" baseline="0" dirty="0">
                <a:latin typeface="Times-Roman"/>
              </a:rPr>
              <a:t>, the local copies of state variables,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e.g., </a:t>
            </a:r>
            <a:r>
              <a:rPr lang="en-US" sz="1800" b="1" i="1" u="none" strike="noStrike" baseline="0" dirty="0" err="1">
                <a:latin typeface="Times-BoldItalic"/>
              </a:rPr>
              <a:t>x</a:t>
            </a:r>
            <a:r>
              <a:rPr lang="en-US" sz="1800" b="0" i="1" u="none" strike="noStrike" baseline="0" dirty="0" err="1">
                <a:latin typeface="Times-Italic"/>
              </a:rPr>
              <a:t>a</a:t>
            </a:r>
            <a:r>
              <a:rPr lang="en-US" sz="1800" b="0" i="1" u="none" strike="noStrike" baseline="0" dirty="0" err="1">
                <a:latin typeface="RMTMI"/>
              </a:rPr>
              <a:t>,</a:t>
            </a:r>
            <a:r>
              <a:rPr lang="en-US" sz="1800" b="0" i="1" u="none" strike="noStrike" baseline="0" dirty="0" err="1">
                <a:latin typeface="Times-Italic"/>
              </a:rPr>
              <a:t>j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n-US" sz="1800" b="1" i="1" u="none" strike="noStrike" baseline="0" dirty="0" err="1">
                <a:latin typeface="Times-BoldItalic"/>
              </a:rPr>
              <a:t>x</a:t>
            </a:r>
            <a:r>
              <a:rPr lang="en-US" sz="1800" b="0" i="1" u="none" strike="noStrike" baseline="0" dirty="0" err="1">
                <a:latin typeface="Times-Italic"/>
              </a:rPr>
              <a:t>b</a:t>
            </a:r>
            <a:r>
              <a:rPr lang="en-US" sz="1800" b="0" i="1" u="none" strike="noStrike" baseline="0" dirty="0" err="1">
                <a:latin typeface="RMTMI"/>
              </a:rPr>
              <a:t>,</a:t>
            </a:r>
            <a:r>
              <a:rPr lang="en-US" sz="1800" b="0" i="1" u="none" strike="noStrike" baseline="0" dirty="0" err="1">
                <a:latin typeface="Times-Italic"/>
              </a:rPr>
              <a:t>j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should be all driven to the same value as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the global state variable </a:t>
            </a:r>
            <a:r>
              <a:rPr lang="en-US" sz="1800" b="0" i="1" u="none" strike="noStrike" baseline="0" dirty="0" err="1">
                <a:latin typeface="Times-Italic"/>
              </a:rPr>
              <a:t>sj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For the system shown , we have </a:t>
            </a:r>
            <a:r>
              <a:rPr lang="en-US" sz="1800" b="1" i="1" u="none" strike="noStrike" baseline="0" dirty="0">
                <a:latin typeface="Times-BoldItalic"/>
              </a:rPr>
              <a:t>x</a:t>
            </a:r>
            <a:r>
              <a:rPr lang="en-US" sz="1800" b="0" i="0" u="none" strike="noStrike" baseline="0" dirty="0">
                <a:latin typeface="Times-Roman"/>
              </a:rPr>
              <a:t>1</a:t>
            </a:r>
            <a:r>
              <a:rPr lang="en-US" sz="1800" b="0" i="1" u="none" strike="noStrike" baseline="0" dirty="0">
                <a:latin typeface="RMTMI"/>
              </a:rPr>
              <a:t>,</a:t>
            </a:r>
            <a:r>
              <a:rPr lang="en-US" sz="1800" b="0" i="0" u="none" strike="noStrike" baseline="0" dirty="0">
                <a:latin typeface="Times-Roman"/>
              </a:rPr>
              <a:t>3 </a:t>
            </a:r>
            <a:r>
              <a:rPr lang="en-US" sz="1800" b="0" i="0" u="none" strike="noStrike" baseline="0" dirty="0">
                <a:latin typeface="MTSYN"/>
              </a:rPr>
              <a:t>= </a:t>
            </a:r>
            <a:r>
              <a:rPr lang="en-US" sz="1800" b="1" i="1" u="none" strike="noStrike" baseline="0" dirty="0">
                <a:latin typeface="Times-BoldItalic"/>
              </a:rPr>
              <a:t>s</a:t>
            </a:r>
            <a:r>
              <a:rPr lang="en-US" sz="1800" b="0" i="0" u="none" strike="noStrike" baseline="0" dirty="0">
                <a:latin typeface="Times-Roman"/>
              </a:rPr>
              <a:t>3</a:t>
            </a:r>
            <a:r>
              <a:rPr lang="en-US" sz="1800" b="0" i="1" u="none" strike="noStrike" baseline="0" dirty="0">
                <a:latin typeface="RMTMI"/>
              </a:rPr>
              <a:t>, </a:t>
            </a:r>
            <a:r>
              <a:rPr lang="en-US" sz="1800" b="1" i="1" u="none" strike="noStrike" baseline="0" dirty="0">
                <a:latin typeface="Times-BoldItalic"/>
              </a:rPr>
              <a:t>x</a:t>
            </a:r>
            <a:r>
              <a:rPr lang="en-US" sz="1800" b="0" i="0" u="none" strike="noStrike" baseline="0" dirty="0">
                <a:latin typeface="Times-Roman"/>
              </a:rPr>
              <a:t>2</a:t>
            </a:r>
            <a:r>
              <a:rPr lang="en-US" sz="1800" b="0" i="1" u="none" strike="noStrike" baseline="0" dirty="0">
                <a:latin typeface="RMTMI"/>
              </a:rPr>
              <a:t>,</a:t>
            </a:r>
            <a:r>
              <a:rPr lang="en-US" sz="1800" b="0" i="0" u="none" strike="noStrike" baseline="0" dirty="0">
                <a:latin typeface="Times-Roman"/>
              </a:rPr>
              <a:t>3 </a:t>
            </a:r>
            <a:r>
              <a:rPr lang="en-US" sz="1800" b="0" i="0" u="none" strike="noStrike" baseline="0" dirty="0">
                <a:latin typeface="MTSYN"/>
              </a:rPr>
              <a:t>= </a:t>
            </a:r>
            <a:r>
              <a:rPr lang="en-US" sz="1800" b="1" i="1" u="none" strike="noStrike" baseline="0" dirty="0">
                <a:latin typeface="Times-BoldItalic"/>
              </a:rPr>
              <a:t>s</a:t>
            </a:r>
            <a:r>
              <a:rPr lang="en-US" sz="1800" b="0" i="0" u="none" strike="noStrike" baseline="0" dirty="0">
                <a:latin typeface="Times-Roman"/>
              </a:rPr>
              <a:t>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4BB1B-F44A-8241-92D4-19C5836F5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0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8A57-0BA0-5A49-945C-39185A303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38" y="271025"/>
            <a:ext cx="10668000" cy="144741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BC8EB-35E2-4747-8460-283F29ED8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931" y="231337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C54E0-0FDF-704D-8C61-4742EC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61993" y="6400800"/>
            <a:ext cx="722587" cy="457200"/>
          </a:xfrm>
          <a:prstGeom prst="rect">
            <a:avLst/>
          </a:prstGeom>
        </p:spPr>
        <p:txBody>
          <a:bodyPr/>
          <a:lstStyle/>
          <a:p>
            <a:fld id="{F0A46BF4-75A6-2047-96DC-A704A5E7B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3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2E05-DAFB-48DD-B808-84999473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2FBB-F61B-41F1-8F86-4BCBFBCBE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B9035-9D7F-445A-AD14-50FA9E36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45AC-119A-4567-8A49-C063CE005669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431B7-6E13-4F5F-9D3C-01B9B2E3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AC875-BA71-4D51-953B-1A27BE01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7522-7220-48A1-A58D-336ADBA3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47307-6B5F-EC4F-80BF-66B49687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629" y="383055"/>
            <a:ext cx="70507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DoE ASSIST Updates (FIU)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8B764E-C994-6540-93AB-BE631F63D8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69610" y="6213591"/>
            <a:ext cx="1900574" cy="648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7E66A-435D-0C4F-931C-1F3561646C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6124" y="6351000"/>
            <a:ext cx="1813034" cy="5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rgbClr val="FF0000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7B68-D5E0-954C-954F-E2E81D8E6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38" y="271025"/>
            <a:ext cx="10668000" cy="701639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Distributed Algorithm- ADMM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515A7-3362-554C-B1E5-2F5AD13A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430DB-5C1F-7448-90F2-E7F31291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FCE2E-C9D0-46ED-A782-7FC26FE5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1" y="1122227"/>
            <a:ext cx="6567896" cy="461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51FCF-13CD-4B7C-93D7-AE9DFFE7B90A}"/>
              </a:ext>
            </a:extLst>
          </p:cNvPr>
          <p:cNvSpPr txBox="1"/>
          <p:nvPr/>
        </p:nvSpPr>
        <p:spPr>
          <a:xfrm>
            <a:off x="9980733" y="148771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6645162-B1AB-46B8-B486-18A51C12C8D1}"/>
              </a:ext>
            </a:extLst>
          </p:cNvPr>
          <p:cNvCxnSpPr/>
          <p:nvPr/>
        </p:nvCxnSpPr>
        <p:spPr>
          <a:xfrm>
            <a:off x="10200938" y="1678730"/>
            <a:ext cx="35922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1B631D-F4EE-4E9D-A692-6E30B23F5960}"/>
              </a:ext>
            </a:extLst>
          </p:cNvPr>
          <p:cNvSpPr txBox="1"/>
          <p:nvPr/>
        </p:nvSpPr>
        <p:spPr>
          <a:xfrm>
            <a:off x="10510091" y="1500414"/>
            <a:ext cx="115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2DCA0-D9D5-4A14-AD9B-37CD57C5FEF8}"/>
              </a:ext>
            </a:extLst>
          </p:cNvPr>
          <p:cNvSpPr txBox="1"/>
          <p:nvPr/>
        </p:nvSpPr>
        <p:spPr>
          <a:xfrm>
            <a:off x="9980733" y="18570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B3A45-4833-44AF-ABF5-4C9E275F029B}"/>
              </a:ext>
            </a:extLst>
          </p:cNvPr>
          <p:cNvSpPr txBox="1"/>
          <p:nvPr/>
        </p:nvSpPr>
        <p:spPr>
          <a:xfrm>
            <a:off x="10520465" y="1871294"/>
            <a:ext cx="12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copy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056B669-5885-4FDD-B687-08C9475671DE}"/>
              </a:ext>
            </a:extLst>
          </p:cNvPr>
          <p:cNvCxnSpPr/>
          <p:nvPr/>
        </p:nvCxnSpPr>
        <p:spPr>
          <a:xfrm>
            <a:off x="10214908" y="2048062"/>
            <a:ext cx="35922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D2E245-2F3C-4DD6-B1B6-D623D79F1F3D}"/>
                  </a:ext>
                </a:extLst>
              </p:cNvPr>
              <p:cNvSpPr txBox="1"/>
              <p:nvPr/>
            </p:nvSpPr>
            <p:spPr>
              <a:xfrm>
                <a:off x="10149907" y="2348784"/>
                <a:ext cx="1199111" cy="935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D2E245-2F3C-4DD6-B1B6-D623D79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7" y="2348784"/>
                <a:ext cx="1199111" cy="935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473A41-87C2-4CAD-9AA5-BF69E0824415}"/>
                  </a:ext>
                </a:extLst>
              </p:cNvPr>
              <p:cNvSpPr txBox="1"/>
              <p:nvPr/>
            </p:nvSpPr>
            <p:spPr>
              <a:xfrm>
                <a:off x="10264785" y="2755676"/>
                <a:ext cx="1018677" cy="112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473A41-87C2-4CAD-9AA5-BF69E0824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85" y="2755676"/>
                <a:ext cx="1018677" cy="1120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B701-FE9B-4D20-AAB6-62F44E2B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505AA-36D6-42A4-8508-59457AED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897D-20C6-473C-8FE2-C62D64F2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7522-7220-48A1-A58D-336ADBA3AA1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2DF235-0393-4F0D-B4B1-0FEC2E32C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37924"/>
              </p:ext>
            </p:extLst>
          </p:nvPr>
        </p:nvGraphicFramePr>
        <p:xfrm>
          <a:off x="1093444" y="4052759"/>
          <a:ext cx="10109555" cy="1854200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75000"/>
                  </a:schemeClr>
                </a:solidFill>
                <a:tableStyleId>{5C22544A-7EE6-4342-B048-85BDC9FD1C3A}</a:tableStyleId>
              </a:tblPr>
              <a:tblGrid>
                <a:gridCol w="2257226">
                  <a:extLst>
                    <a:ext uri="{9D8B030D-6E8A-4147-A177-3AD203B41FA5}">
                      <a16:colId xmlns:a16="http://schemas.microsoft.com/office/drawing/2014/main" val="1729169955"/>
                    </a:ext>
                  </a:extLst>
                </a:gridCol>
                <a:gridCol w="1298064">
                  <a:extLst>
                    <a:ext uri="{9D8B030D-6E8A-4147-A177-3AD203B41FA5}">
                      <a16:colId xmlns:a16="http://schemas.microsoft.com/office/drawing/2014/main" val="1967400605"/>
                    </a:ext>
                  </a:extLst>
                </a:gridCol>
                <a:gridCol w="1208543">
                  <a:extLst>
                    <a:ext uri="{9D8B030D-6E8A-4147-A177-3AD203B41FA5}">
                      <a16:colId xmlns:a16="http://schemas.microsoft.com/office/drawing/2014/main" val="2664541890"/>
                    </a:ext>
                  </a:extLst>
                </a:gridCol>
                <a:gridCol w="1182965">
                  <a:extLst>
                    <a:ext uri="{9D8B030D-6E8A-4147-A177-3AD203B41FA5}">
                      <a16:colId xmlns:a16="http://schemas.microsoft.com/office/drawing/2014/main" val="2538307352"/>
                    </a:ext>
                  </a:extLst>
                </a:gridCol>
                <a:gridCol w="1029499">
                  <a:extLst>
                    <a:ext uri="{9D8B030D-6E8A-4147-A177-3AD203B41FA5}">
                      <a16:colId xmlns:a16="http://schemas.microsoft.com/office/drawing/2014/main" val="2488291889"/>
                    </a:ext>
                  </a:extLst>
                </a:gridCol>
                <a:gridCol w="1048683">
                  <a:extLst>
                    <a:ext uri="{9D8B030D-6E8A-4147-A177-3AD203B41FA5}">
                      <a16:colId xmlns:a16="http://schemas.microsoft.com/office/drawing/2014/main" val="1152501035"/>
                    </a:ext>
                  </a:extLst>
                </a:gridCol>
                <a:gridCol w="1048682">
                  <a:extLst>
                    <a:ext uri="{9D8B030D-6E8A-4147-A177-3AD203B41FA5}">
                      <a16:colId xmlns:a16="http://schemas.microsoft.com/office/drawing/2014/main" val="552024990"/>
                    </a:ext>
                  </a:extLst>
                </a:gridCol>
                <a:gridCol w="1035893">
                  <a:extLst>
                    <a:ext uri="{9D8B030D-6E8A-4147-A177-3AD203B41FA5}">
                      <a16:colId xmlns:a16="http://schemas.microsoft.com/office/drawing/2014/main" val="130579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Centralized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ρ</a:t>
                      </a:r>
                      <a:r>
                        <a:rPr lang="en-US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ρ</a:t>
                      </a:r>
                      <a:r>
                        <a:rPr lang="en-US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ρ</a:t>
                      </a:r>
                      <a:r>
                        <a:rPr lang="en-US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ρ</a:t>
                      </a:r>
                      <a:r>
                        <a:rPr lang="en-US" dirty="0"/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ρ</a:t>
                      </a:r>
                      <a:r>
                        <a:rPr lang="en-US" dirty="0"/>
                        <a:t>=30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ρ</a:t>
                      </a:r>
                      <a:r>
                        <a:rPr lang="en-US" dirty="0"/>
                        <a:t>=50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24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Psub</a:t>
                      </a:r>
                      <a:r>
                        <a:rPr lang="en-US" dirty="0"/>
                        <a:t> (kW)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-119.743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3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Qsub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kVAr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9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Pdg</a:t>
                      </a:r>
                      <a:r>
                        <a:rPr lang="en-US" dirty="0"/>
                        <a:t> curtailment (</a:t>
                      </a:r>
                      <a:r>
                        <a:rPr lang="en-US" dirty="0" err="1"/>
                        <a:t>pu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759.543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60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Iteration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4230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9C4AAA-CDA3-4B85-BB53-10B53FCC900B}"/>
              </a:ext>
            </a:extLst>
          </p:cNvPr>
          <p:cNvSpPr txBox="1"/>
          <p:nvPr/>
        </p:nvSpPr>
        <p:spPr>
          <a:xfrm>
            <a:off x="1211207" y="3683427"/>
            <a:ext cx="3194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PV curtailment minimization</a:t>
            </a:r>
          </a:p>
        </p:txBody>
      </p:sp>
    </p:spTree>
    <p:extLst>
      <p:ext uri="{BB962C8B-B14F-4D97-AF65-F5344CB8AC3E}">
        <p14:creationId xmlns:p14="http://schemas.microsoft.com/office/powerpoint/2010/main" val="28695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7B68-D5E0-954C-954F-E2E81D8E6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554" y="593907"/>
            <a:ext cx="6752676" cy="701639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Distributed Algorithm- ADMM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515A7-3362-554C-B1E5-2F5AD13A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430DB-5C1F-7448-90F2-E7F31291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51FCF-13CD-4B7C-93D7-AE9DFFE7B90A}"/>
              </a:ext>
            </a:extLst>
          </p:cNvPr>
          <p:cNvSpPr txBox="1"/>
          <p:nvPr/>
        </p:nvSpPr>
        <p:spPr>
          <a:xfrm>
            <a:off x="9600785" y="225846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6645162-B1AB-46B8-B486-18A51C12C8D1}"/>
              </a:ext>
            </a:extLst>
          </p:cNvPr>
          <p:cNvCxnSpPr/>
          <p:nvPr/>
        </p:nvCxnSpPr>
        <p:spPr>
          <a:xfrm>
            <a:off x="9820990" y="2449483"/>
            <a:ext cx="35922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1B631D-F4EE-4E9D-A692-6E30B23F5960}"/>
              </a:ext>
            </a:extLst>
          </p:cNvPr>
          <p:cNvSpPr txBox="1"/>
          <p:nvPr/>
        </p:nvSpPr>
        <p:spPr>
          <a:xfrm>
            <a:off x="10130143" y="2271167"/>
            <a:ext cx="115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2DCA0-D9D5-4A14-AD9B-37CD57C5FEF8}"/>
              </a:ext>
            </a:extLst>
          </p:cNvPr>
          <p:cNvSpPr txBox="1"/>
          <p:nvPr/>
        </p:nvSpPr>
        <p:spPr>
          <a:xfrm>
            <a:off x="9600785" y="262779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B3A45-4833-44AF-ABF5-4C9E275F029B}"/>
              </a:ext>
            </a:extLst>
          </p:cNvPr>
          <p:cNvSpPr txBox="1"/>
          <p:nvPr/>
        </p:nvSpPr>
        <p:spPr>
          <a:xfrm>
            <a:off x="10140517" y="2642047"/>
            <a:ext cx="12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copy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056B669-5885-4FDD-B687-08C9475671DE}"/>
              </a:ext>
            </a:extLst>
          </p:cNvPr>
          <p:cNvCxnSpPr/>
          <p:nvPr/>
        </p:nvCxnSpPr>
        <p:spPr>
          <a:xfrm>
            <a:off x="9834960" y="2818815"/>
            <a:ext cx="35922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D2E245-2F3C-4DD6-B1B6-D623D79F1F3D}"/>
                  </a:ext>
                </a:extLst>
              </p:cNvPr>
              <p:cNvSpPr txBox="1"/>
              <p:nvPr/>
            </p:nvSpPr>
            <p:spPr>
              <a:xfrm>
                <a:off x="9890774" y="3135938"/>
                <a:ext cx="1186287" cy="658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D2E245-2F3C-4DD6-B1B6-D623D79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774" y="3135938"/>
                <a:ext cx="1186287" cy="658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473A41-87C2-4CAD-9AA5-BF69E0824415}"/>
                  </a:ext>
                </a:extLst>
              </p:cNvPr>
              <p:cNvSpPr txBox="1"/>
              <p:nvPr/>
            </p:nvSpPr>
            <p:spPr>
              <a:xfrm>
                <a:off x="9974580" y="3765992"/>
                <a:ext cx="1018677" cy="112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473A41-87C2-4CAD-9AA5-BF69E0824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580" y="3765992"/>
                <a:ext cx="1018677" cy="1120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199799-8E45-4714-949D-7C37E7984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050" y="1829108"/>
            <a:ext cx="7647811" cy="28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A4FFDC5-6DE4-43E0-9832-48A179B61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3C5A3-54E9-462C-A1D9-5AE4BB67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7522-7220-48A1-A58D-336ADBA3AA1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1A658A0-C88B-40FE-B0D1-E55FFC39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84" y="1092944"/>
            <a:ext cx="7935961" cy="54088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1E6BE-D6BE-4F82-9C71-1505608A2475}"/>
              </a:ext>
            </a:extLst>
          </p:cNvPr>
          <p:cNvSpPr txBox="1">
            <a:spLocks/>
          </p:cNvSpPr>
          <p:nvPr/>
        </p:nvSpPr>
        <p:spPr>
          <a:xfrm>
            <a:off x="4399010" y="188580"/>
            <a:ext cx="4362741" cy="62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FF0000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2500-bus system</a:t>
            </a:r>
          </a:p>
        </p:txBody>
      </p:sp>
    </p:spTree>
    <p:extLst>
      <p:ext uri="{BB962C8B-B14F-4D97-AF65-F5344CB8AC3E}">
        <p14:creationId xmlns:p14="http://schemas.microsoft.com/office/powerpoint/2010/main" val="298987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5649-7F9F-4938-AFCB-D76F291C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FF11-4B8B-4C50-A06E-5609261C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7522-7220-48A1-A58D-336ADBA3AA1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7027D-4901-4B13-8C6C-9CE53D14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02" y="1280325"/>
            <a:ext cx="5410955" cy="4582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4216D-8E37-4251-90B5-F59114E1A067}"/>
              </a:ext>
            </a:extLst>
          </p:cNvPr>
          <p:cNvSpPr txBox="1"/>
          <p:nvPr/>
        </p:nvSpPr>
        <p:spPr>
          <a:xfrm>
            <a:off x="1922488" y="642205"/>
            <a:ext cx="175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LinDist3flow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6687A5-5DBE-4302-9F47-67E2A014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80" y="1931668"/>
            <a:ext cx="1752845" cy="476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6F241-4D96-4A6C-B6C3-0F134FAB5FE0}"/>
              </a:ext>
            </a:extLst>
          </p:cNvPr>
          <p:cNvSpPr txBox="1"/>
          <p:nvPr/>
        </p:nvSpPr>
        <p:spPr>
          <a:xfrm>
            <a:off x="8430389" y="1514664"/>
            <a:ext cx="344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Voltage deviation minimization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335582-623E-4E92-A7E2-53C635861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79" y="2536036"/>
            <a:ext cx="4382112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7E95-AC0D-4364-91AF-5C1DC6AB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5ED4-147C-493F-8B2C-74E4CC5A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7522-7220-48A1-A58D-336ADBA3AA1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ED58A-93B8-4F17-BABC-6A02E31C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77" y="328864"/>
            <a:ext cx="7842593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CECD22-97ED-49E1-AACD-7474E379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362" y="-448218"/>
            <a:ext cx="7050741" cy="1325563"/>
          </a:xfrm>
        </p:spPr>
        <p:txBody>
          <a:bodyPr/>
          <a:lstStyle/>
          <a:p>
            <a:r>
              <a:rPr lang="en-US" dirty="0"/>
              <a:t>Voltage Profile Comparison</a:t>
            </a:r>
          </a:p>
        </p:txBody>
      </p:sp>
    </p:spTree>
    <p:extLst>
      <p:ext uri="{BB962C8B-B14F-4D97-AF65-F5344CB8AC3E}">
        <p14:creationId xmlns:p14="http://schemas.microsoft.com/office/powerpoint/2010/main" val="155038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B58C-56E4-41F5-B092-95909C858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38" y="271026"/>
            <a:ext cx="10668000" cy="627046"/>
          </a:xfrm>
        </p:spPr>
        <p:txBody>
          <a:bodyPr>
            <a:normAutofit fontScale="90000"/>
          </a:bodyPr>
          <a:lstStyle/>
          <a:p>
            <a:r>
              <a:rPr lang="en-US" dirty="0"/>
              <a:t>2500-bus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5364D-C5B1-4688-8A45-6F579751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688C0-6ADC-472D-81BF-D5818D4F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63" y="1073604"/>
            <a:ext cx="6711043" cy="5033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99674-D51C-44A4-9BB2-2D3707001AD6}"/>
              </a:ext>
            </a:extLst>
          </p:cNvPr>
          <p:cNvSpPr txBox="1"/>
          <p:nvPr/>
        </p:nvSpPr>
        <p:spPr>
          <a:xfrm>
            <a:off x="3959678" y="2514599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Area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01F5A-885D-4B12-BD73-C235BB5F492D}"/>
              </a:ext>
            </a:extLst>
          </p:cNvPr>
          <p:cNvSpPr txBox="1"/>
          <p:nvPr/>
        </p:nvSpPr>
        <p:spPr>
          <a:xfrm>
            <a:off x="6684580" y="4765220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Area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4D407-ED90-4D5F-8B67-316612DCB247}"/>
              </a:ext>
            </a:extLst>
          </p:cNvPr>
          <p:cNvSpPr txBox="1"/>
          <p:nvPr/>
        </p:nvSpPr>
        <p:spPr>
          <a:xfrm>
            <a:off x="6987448" y="2329933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62D9E-0547-47EE-BB84-33DED53E675C}"/>
              </a:ext>
            </a:extLst>
          </p:cNvPr>
          <p:cNvSpPr txBox="1"/>
          <p:nvPr/>
        </p:nvSpPr>
        <p:spPr>
          <a:xfrm>
            <a:off x="5305206" y="2604798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Area 3</a:t>
            </a:r>
          </a:p>
        </p:txBody>
      </p:sp>
    </p:spTree>
    <p:extLst>
      <p:ext uri="{BB962C8B-B14F-4D97-AF65-F5344CB8AC3E}">
        <p14:creationId xmlns:p14="http://schemas.microsoft.com/office/powerpoint/2010/main" val="167222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D1651-A8DF-4359-82C8-C5664D44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DE33D5-0DD3-4ACD-9FAA-8CD381B2E075}"/>
              </a:ext>
            </a:extLst>
          </p:cNvPr>
          <p:cNvSpPr txBox="1">
            <a:spLocks/>
          </p:cNvSpPr>
          <p:nvPr/>
        </p:nvSpPr>
        <p:spPr>
          <a:xfrm>
            <a:off x="2416272" y="237294"/>
            <a:ext cx="7512889" cy="315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baseline="0">
                <a:solidFill>
                  <a:srgbClr val="FF0000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18-bus three-phase network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B2458-FD90-4A9C-BFA4-9D5473098583}"/>
              </a:ext>
            </a:extLst>
          </p:cNvPr>
          <p:cNvGrpSpPr/>
          <p:nvPr/>
        </p:nvGrpSpPr>
        <p:grpSpPr>
          <a:xfrm>
            <a:off x="1583442" y="2436407"/>
            <a:ext cx="3308254" cy="457442"/>
            <a:chOff x="1114097" y="2478448"/>
            <a:chExt cx="3308254" cy="4574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7D5FDBD-9F4B-45D7-A659-4565A25E1F9E}"/>
                </a:ext>
              </a:extLst>
            </p:cNvPr>
            <p:cNvSpPr/>
            <p:nvPr/>
          </p:nvSpPr>
          <p:spPr>
            <a:xfrm>
              <a:off x="1200564" y="2809766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A8DE93-09C0-4E01-B702-7C64B797BE10}"/>
                </a:ext>
              </a:extLst>
            </p:cNvPr>
            <p:cNvSpPr/>
            <p:nvPr/>
          </p:nvSpPr>
          <p:spPr>
            <a:xfrm>
              <a:off x="2204302" y="2809766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193A05-4A43-4697-9185-354DA568123C}"/>
                </a:ext>
              </a:extLst>
            </p:cNvPr>
            <p:cNvSpPr/>
            <p:nvPr/>
          </p:nvSpPr>
          <p:spPr>
            <a:xfrm>
              <a:off x="3208040" y="2809766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6EB31A-D92A-404C-B459-001059CF1942}"/>
                </a:ext>
              </a:extLst>
            </p:cNvPr>
            <p:cNvSpPr/>
            <p:nvPr/>
          </p:nvSpPr>
          <p:spPr>
            <a:xfrm>
              <a:off x="4209151" y="2808628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B668C8-704D-45CA-9316-2DE4A1ECDA5C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1326688" y="2872828"/>
              <a:ext cx="8776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981F42-F8BF-43C2-9D76-01473CBCBBA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2330426" y="2872828"/>
              <a:ext cx="8776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3D843A-69E0-4355-9F3C-B4946313CA4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3334164" y="2871690"/>
              <a:ext cx="874987" cy="113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BB9EED-08C1-40C1-B212-8D0D1FBD2A92}"/>
                </a:ext>
              </a:extLst>
            </p:cNvPr>
            <p:cNvSpPr txBox="1"/>
            <p:nvPr/>
          </p:nvSpPr>
          <p:spPr>
            <a:xfrm>
              <a:off x="1114097" y="24784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C3E14-777B-4E7B-8564-D01C22D1A9A4}"/>
                </a:ext>
              </a:extLst>
            </p:cNvPr>
            <p:cNvSpPr txBox="1"/>
            <p:nvPr/>
          </p:nvSpPr>
          <p:spPr>
            <a:xfrm>
              <a:off x="2118443" y="24909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66A126-9ED2-4AF2-8FEA-4FD3AE1C0EF3}"/>
                </a:ext>
              </a:extLst>
            </p:cNvPr>
            <p:cNvSpPr txBox="1"/>
            <p:nvPr/>
          </p:nvSpPr>
          <p:spPr>
            <a:xfrm>
              <a:off x="3120259" y="24784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7F5A2B-2355-4442-B93B-96D953A7BE70}"/>
                </a:ext>
              </a:extLst>
            </p:cNvPr>
            <p:cNvSpPr txBox="1"/>
            <p:nvPr/>
          </p:nvSpPr>
          <p:spPr>
            <a:xfrm>
              <a:off x="4120665" y="25036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59479-4A14-43EC-9814-122885183FD2}"/>
              </a:ext>
            </a:extLst>
          </p:cNvPr>
          <p:cNvGrpSpPr/>
          <p:nvPr/>
        </p:nvGrpSpPr>
        <p:grpSpPr>
          <a:xfrm>
            <a:off x="7662364" y="2435269"/>
            <a:ext cx="2303908" cy="457442"/>
            <a:chOff x="3033792" y="1056048"/>
            <a:chExt cx="2303908" cy="457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001AC5-D8FD-4AC3-90D9-5A2D13B15FBD}"/>
                </a:ext>
              </a:extLst>
            </p:cNvPr>
            <p:cNvSpPr/>
            <p:nvPr/>
          </p:nvSpPr>
          <p:spPr>
            <a:xfrm>
              <a:off x="3121573" y="1387366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391D6-6794-4D50-86B7-C6A2CE1E263C}"/>
                </a:ext>
              </a:extLst>
            </p:cNvPr>
            <p:cNvSpPr/>
            <p:nvPr/>
          </p:nvSpPr>
          <p:spPr>
            <a:xfrm>
              <a:off x="4122684" y="1386228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C04577-C199-4C23-A85E-1D6610EE278A}"/>
                </a:ext>
              </a:extLst>
            </p:cNvPr>
            <p:cNvSpPr/>
            <p:nvPr/>
          </p:nvSpPr>
          <p:spPr>
            <a:xfrm>
              <a:off x="5123795" y="1387366"/>
              <a:ext cx="126124" cy="1261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19EAB8-B1E7-4AE4-A66C-B333A5BECD5A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 flipV="1">
              <a:off x="3247697" y="1449290"/>
              <a:ext cx="874987" cy="11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1A37A74-40AD-4A5D-B72D-79F2A6D040A3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4248808" y="1449290"/>
              <a:ext cx="874987" cy="113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D5444-0B90-4C58-8CEC-E8A675B00018}"/>
                </a:ext>
              </a:extLst>
            </p:cNvPr>
            <p:cNvSpPr txBox="1"/>
            <p:nvPr/>
          </p:nvSpPr>
          <p:spPr>
            <a:xfrm>
              <a:off x="3033792" y="10560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CDB107-99F9-4862-8261-ADFE0F34EB44}"/>
                </a:ext>
              </a:extLst>
            </p:cNvPr>
            <p:cNvSpPr txBox="1"/>
            <p:nvPr/>
          </p:nvSpPr>
          <p:spPr>
            <a:xfrm>
              <a:off x="4034198" y="10812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8A163C-31EA-49DA-B59A-D3A53D75540D}"/>
                </a:ext>
              </a:extLst>
            </p:cNvPr>
            <p:cNvSpPr txBox="1"/>
            <p:nvPr/>
          </p:nvSpPr>
          <p:spPr>
            <a:xfrm>
              <a:off x="5036014" y="10814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26FC8F-D05D-43C7-B041-4FB2564C95CC}"/>
                  </a:ext>
                </a:extLst>
              </p:cNvPr>
              <p:cNvSpPr txBox="1"/>
              <p:nvPr/>
            </p:nvSpPr>
            <p:spPr>
              <a:xfrm>
                <a:off x="1974441" y="2996798"/>
                <a:ext cx="1093889" cy="1876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4,1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34,1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34,1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b="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26FC8F-D05D-43C7-B041-4FB2564C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41" y="2996798"/>
                <a:ext cx="1093889" cy="1876155"/>
              </a:xfrm>
              <a:prstGeom prst="rect">
                <a:avLst/>
              </a:prstGeom>
              <a:blipFill>
                <a:blip r:embed="rId3"/>
                <a:stretch>
                  <a:fillRect b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E843F1C-55FC-4BF3-8636-6F0B6D97E3D4}"/>
              </a:ext>
            </a:extLst>
          </p:cNvPr>
          <p:cNvSpPr txBox="1"/>
          <p:nvPr/>
        </p:nvSpPr>
        <p:spPr>
          <a:xfrm>
            <a:off x="2932021" y="2042027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558CCD-0E6F-4C13-ADE1-A8D44F892232}"/>
              </a:ext>
            </a:extLst>
          </p:cNvPr>
          <p:cNvSpPr txBox="1"/>
          <p:nvPr/>
        </p:nvSpPr>
        <p:spPr>
          <a:xfrm>
            <a:off x="8462557" y="2109067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57D665-B9B0-45F2-82F6-489067403A78}"/>
                  </a:ext>
                </a:extLst>
              </p:cNvPr>
              <p:cNvSpPr txBox="1"/>
              <p:nvPr/>
            </p:nvSpPr>
            <p:spPr>
              <a:xfrm>
                <a:off x="5660161" y="4843590"/>
                <a:ext cx="1822678" cy="1822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b="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57D665-B9B0-45F2-82F6-489067403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161" y="4843590"/>
                <a:ext cx="1822678" cy="1822422"/>
              </a:xfrm>
              <a:prstGeom prst="rect">
                <a:avLst/>
              </a:prstGeom>
              <a:blipFill>
                <a:blip r:embed="rId4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4FE4B3C-CCAD-49B6-9448-FF1B2C39FB87}"/>
              </a:ext>
            </a:extLst>
          </p:cNvPr>
          <p:cNvSpPr txBox="1"/>
          <p:nvPr/>
        </p:nvSpPr>
        <p:spPr>
          <a:xfrm>
            <a:off x="4278996" y="2956911"/>
            <a:ext cx="529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43AC1D-F23B-4144-AF17-E9903BFED1FE}"/>
              </a:ext>
            </a:extLst>
          </p:cNvPr>
          <p:cNvGrpSpPr/>
          <p:nvPr/>
        </p:nvGrpSpPr>
        <p:grpSpPr>
          <a:xfrm>
            <a:off x="1138367" y="332081"/>
            <a:ext cx="9651553" cy="1553850"/>
            <a:chOff x="2876649" y="462356"/>
            <a:chExt cx="9651553" cy="155385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CE9B77-5CEA-4AEA-B131-64A56F6FF0E1}"/>
                </a:ext>
              </a:extLst>
            </p:cNvPr>
            <p:cNvGrpSpPr/>
            <p:nvPr/>
          </p:nvGrpSpPr>
          <p:grpSpPr>
            <a:xfrm>
              <a:off x="4024384" y="1068214"/>
              <a:ext cx="2664360" cy="506993"/>
              <a:chOff x="1374629" y="1016720"/>
              <a:chExt cx="2664360" cy="50699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C9CC8F-A998-448D-ADDD-2C63266AA9D6}"/>
                  </a:ext>
                </a:extLst>
              </p:cNvPr>
              <p:cNvSpPr/>
              <p:nvPr/>
            </p:nvSpPr>
            <p:spPr>
              <a:xfrm>
                <a:off x="1489490" y="139710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018E9A9-57B9-485F-91F3-45AAECBC7AA5}"/>
                  </a:ext>
                </a:extLst>
              </p:cNvPr>
              <p:cNvSpPr/>
              <p:nvPr/>
            </p:nvSpPr>
            <p:spPr>
              <a:xfrm>
                <a:off x="2126892" y="1397589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B3A61F2-6F0E-4D71-94D9-B1A1D083A631}"/>
                  </a:ext>
                </a:extLst>
              </p:cNvPr>
              <p:cNvSpPr/>
              <p:nvPr/>
            </p:nvSpPr>
            <p:spPr>
              <a:xfrm>
                <a:off x="2721756" y="139710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F297229-BB86-452C-9591-FADEAC1198F5}"/>
                  </a:ext>
                </a:extLst>
              </p:cNvPr>
              <p:cNvSpPr/>
              <p:nvPr/>
            </p:nvSpPr>
            <p:spPr>
              <a:xfrm>
                <a:off x="3290234" y="1386228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2361777-414D-4B66-A031-867207E4A8EB}"/>
                  </a:ext>
                </a:extLst>
              </p:cNvPr>
              <p:cNvSpPr/>
              <p:nvPr/>
            </p:nvSpPr>
            <p:spPr>
              <a:xfrm>
                <a:off x="3825084" y="139151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D2422E9-9BA1-4DD9-9B59-E55DD63BB013}"/>
                  </a:ext>
                </a:extLst>
              </p:cNvPr>
              <p:cNvCxnSpPr>
                <a:stCxn id="39" idx="6"/>
                <a:endCxn id="40" idx="2"/>
              </p:cNvCxnSpPr>
              <p:nvPr/>
            </p:nvCxnSpPr>
            <p:spPr>
              <a:xfrm>
                <a:off x="1615614" y="1460164"/>
                <a:ext cx="511278" cy="48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FBBC16-649F-4B62-90F4-E1675EAB6D64}"/>
                  </a:ext>
                </a:extLst>
              </p:cNvPr>
              <p:cNvCxnSpPr>
                <a:stCxn id="40" idx="6"/>
                <a:endCxn id="41" idx="2"/>
              </p:cNvCxnSpPr>
              <p:nvPr/>
            </p:nvCxnSpPr>
            <p:spPr>
              <a:xfrm flipV="1">
                <a:off x="2253016" y="1460164"/>
                <a:ext cx="468740" cy="48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42BC058-34FB-4ABD-88BF-DE591DFF6F64}"/>
                  </a:ext>
                </a:extLst>
              </p:cNvPr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847880" y="1449290"/>
                <a:ext cx="442354" cy="10874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E183427-2323-4569-8B6B-0D9CFDA4F024}"/>
                  </a:ext>
                </a:extLst>
              </p:cNvPr>
              <p:cNvCxnSpPr>
                <a:stCxn id="42" idx="6"/>
                <a:endCxn id="43" idx="2"/>
              </p:cNvCxnSpPr>
              <p:nvPr/>
            </p:nvCxnSpPr>
            <p:spPr>
              <a:xfrm>
                <a:off x="3416358" y="1449290"/>
                <a:ext cx="408726" cy="528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4CEBA9-AD88-4F1C-B8E1-45B445872A54}"/>
                  </a:ext>
                </a:extLst>
              </p:cNvPr>
              <p:cNvSpPr txBox="1"/>
              <p:nvPr/>
            </p:nvSpPr>
            <p:spPr>
              <a:xfrm>
                <a:off x="1374629" y="10191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C9D8DF-64AD-48A8-B96F-9F73CF385AAD}"/>
                  </a:ext>
                </a:extLst>
              </p:cNvPr>
              <p:cNvSpPr txBox="1"/>
              <p:nvPr/>
            </p:nvSpPr>
            <p:spPr>
              <a:xfrm>
                <a:off x="2026362" y="1027018"/>
                <a:ext cx="274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598501-828B-4330-BDF6-DF6CBF04D65E}"/>
                  </a:ext>
                </a:extLst>
              </p:cNvPr>
              <p:cNvSpPr txBox="1"/>
              <p:nvPr/>
            </p:nvSpPr>
            <p:spPr>
              <a:xfrm>
                <a:off x="2602799" y="102895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FB72D1-7FDD-43EA-8C1D-79CFD00757C1}"/>
                  </a:ext>
                </a:extLst>
              </p:cNvPr>
              <p:cNvSpPr txBox="1"/>
              <p:nvPr/>
            </p:nvSpPr>
            <p:spPr>
              <a:xfrm>
                <a:off x="3174424" y="10167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980423-3694-4CE2-9645-3E0931D058AC}"/>
                  </a:ext>
                </a:extLst>
              </p:cNvPr>
              <p:cNvSpPr txBox="1"/>
              <p:nvPr/>
            </p:nvSpPr>
            <p:spPr>
              <a:xfrm>
                <a:off x="3737303" y="103265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12FE7F-5065-4A72-921F-DCC0E61D4529}"/>
                </a:ext>
              </a:extLst>
            </p:cNvPr>
            <p:cNvSpPr/>
            <p:nvPr/>
          </p:nvSpPr>
          <p:spPr>
            <a:xfrm>
              <a:off x="2876649" y="1146226"/>
              <a:ext cx="3396035" cy="7107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979527-FA4A-41BD-8B64-E6199CC8B152}"/>
                </a:ext>
              </a:extLst>
            </p:cNvPr>
            <p:cNvSpPr/>
            <p:nvPr/>
          </p:nvSpPr>
          <p:spPr>
            <a:xfrm>
              <a:off x="5126430" y="769084"/>
              <a:ext cx="7401772" cy="124712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767CC9-22F4-4123-A99A-708B0E07D6FC}"/>
                </a:ext>
              </a:extLst>
            </p:cNvPr>
            <p:cNvSpPr/>
            <p:nvPr/>
          </p:nvSpPr>
          <p:spPr>
            <a:xfrm>
              <a:off x="3909087" y="791175"/>
              <a:ext cx="7398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Area-1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E1AB0E-3AFE-42B6-B160-7E600E0D481D}"/>
                </a:ext>
              </a:extLst>
            </p:cNvPr>
            <p:cNvSpPr/>
            <p:nvPr/>
          </p:nvSpPr>
          <p:spPr>
            <a:xfrm>
              <a:off x="9312226" y="462356"/>
              <a:ext cx="7398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Area-2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A22A2F3-5A25-484A-BC9F-91477A645419}"/>
              </a:ext>
            </a:extLst>
          </p:cNvPr>
          <p:cNvSpPr txBox="1"/>
          <p:nvPr/>
        </p:nvSpPr>
        <p:spPr>
          <a:xfrm>
            <a:off x="4289163" y="5236227"/>
            <a:ext cx="1369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Consensus variables between areas: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E65A63-8F4D-4C19-B292-C76438CB84D3}"/>
                  </a:ext>
                </a:extLst>
              </p:cNvPr>
              <p:cNvSpPr txBox="1"/>
              <p:nvPr/>
            </p:nvSpPr>
            <p:spPr>
              <a:xfrm>
                <a:off x="3167050" y="2988881"/>
                <a:ext cx="858120" cy="1864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4,1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7,1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b="0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E65A63-8F4D-4C19-B292-C76438CB8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50" y="2988881"/>
                <a:ext cx="858120" cy="1864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88A2FD-BFE9-4488-9BA3-8E803715A2CD}"/>
                  </a:ext>
                </a:extLst>
              </p:cNvPr>
              <p:cNvSpPr txBox="1"/>
              <p:nvPr/>
            </p:nvSpPr>
            <p:spPr>
              <a:xfrm>
                <a:off x="8946102" y="3019124"/>
                <a:ext cx="862287" cy="1864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4,2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7,2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8,2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88A2FD-BFE9-4488-9BA3-8E803715A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102" y="3019124"/>
                <a:ext cx="862287" cy="1864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6D6B122-B594-46E2-9352-078C7199D138}"/>
              </a:ext>
            </a:extLst>
          </p:cNvPr>
          <p:cNvSpPr/>
          <p:nvPr/>
        </p:nvSpPr>
        <p:spPr>
          <a:xfrm>
            <a:off x="5266010" y="1323206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B0FD3F-8CF2-4B28-A273-25AACAD09A9E}"/>
              </a:ext>
            </a:extLst>
          </p:cNvPr>
          <p:cNvCxnSpPr/>
          <p:nvPr/>
        </p:nvCxnSpPr>
        <p:spPr>
          <a:xfrm>
            <a:off x="4849602" y="1375793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AB5C6-C412-442C-AB07-E4158C921BD9}"/>
              </a:ext>
            </a:extLst>
          </p:cNvPr>
          <p:cNvCxnSpPr/>
          <p:nvPr/>
        </p:nvCxnSpPr>
        <p:spPr>
          <a:xfrm>
            <a:off x="5401832" y="1381941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992C415-6E8E-4438-BD89-748F74BE7DD7}"/>
              </a:ext>
            </a:extLst>
          </p:cNvPr>
          <p:cNvCxnSpPr/>
          <p:nvPr/>
        </p:nvCxnSpPr>
        <p:spPr>
          <a:xfrm>
            <a:off x="5919129" y="1386841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1EB73C2-4477-4E9A-8122-A2C1756136E5}"/>
              </a:ext>
            </a:extLst>
          </p:cNvPr>
          <p:cNvCxnSpPr/>
          <p:nvPr/>
        </p:nvCxnSpPr>
        <p:spPr>
          <a:xfrm>
            <a:off x="6431407" y="1399722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4272A4-BF9B-44A3-89CB-C9C8CA5C5585}"/>
              </a:ext>
            </a:extLst>
          </p:cNvPr>
          <p:cNvCxnSpPr/>
          <p:nvPr/>
        </p:nvCxnSpPr>
        <p:spPr>
          <a:xfrm>
            <a:off x="6943117" y="1411074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DE0A50-AA0B-4EF4-B5CE-8425C27A5D86}"/>
              </a:ext>
            </a:extLst>
          </p:cNvPr>
          <p:cNvCxnSpPr>
            <a:cxnSpLocks/>
          </p:cNvCxnSpPr>
          <p:nvPr/>
        </p:nvCxnSpPr>
        <p:spPr>
          <a:xfrm flipV="1">
            <a:off x="7437479" y="1028283"/>
            <a:ext cx="288923" cy="3661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33280F-7C19-4AAF-988A-89E47D1D3B98}"/>
              </a:ext>
            </a:extLst>
          </p:cNvPr>
          <p:cNvCxnSpPr/>
          <p:nvPr/>
        </p:nvCxnSpPr>
        <p:spPr>
          <a:xfrm>
            <a:off x="7825612" y="969271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CB6934-807C-4118-A6C4-8F3013A175C4}"/>
              </a:ext>
            </a:extLst>
          </p:cNvPr>
          <p:cNvCxnSpPr/>
          <p:nvPr/>
        </p:nvCxnSpPr>
        <p:spPr>
          <a:xfrm>
            <a:off x="7889405" y="1692387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83A867-E433-4A55-B5F4-1E4489E9CF05}"/>
              </a:ext>
            </a:extLst>
          </p:cNvPr>
          <p:cNvCxnSpPr/>
          <p:nvPr/>
        </p:nvCxnSpPr>
        <p:spPr>
          <a:xfrm>
            <a:off x="8298131" y="979773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2D15F25-ED30-4B3E-81CA-975FEFB8CF17}"/>
              </a:ext>
            </a:extLst>
          </p:cNvPr>
          <p:cNvSpPr/>
          <p:nvPr/>
        </p:nvSpPr>
        <p:spPr>
          <a:xfrm>
            <a:off x="5798429" y="1325831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3CC9740-D957-4C7D-9F38-0C606AFB078B}"/>
              </a:ext>
            </a:extLst>
          </p:cNvPr>
          <p:cNvSpPr/>
          <p:nvPr/>
        </p:nvSpPr>
        <p:spPr>
          <a:xfrm>
            <a:off x="6328554" y="1339302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09FCFB8-82E4-421D-8819-1D152F27B281}"/>
              </a:ext>
            </a:extLst>
          </p:cNvPr>
          <p:cNvSpPr/>
          <p:nvPr/>
        </p:nvSpPr>
        <p:spPr>
          <a:xfrm>
            <a:off x="6822455" y="1351394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F9443F3-FB4E-4EA6-A8C0-9C92DFF2DE46}"/>
              </a:ext>
            </a:extLst>
          </p:cNvPr>
          <p:cNvSpPr/>
          <p:nvPr/>
        </p:nvSpPr>
        <p:spPr>
          <a:xfrm>
            <a:off x="7331832" y="1341944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24F1C68-6EDC-458B-920C-666766BA5D03}"/>
              </a:ext>
            </a:extLst>
          </p:cNvPr>
          <p:cNvSpPr/>
          <p:nvPr/>
        </p:nvSpPr>
        <p:spPr>
          <a:xfrm>
            <a:off x="7710087" y="923942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A4F0CB8-2C71-4D29-8643-1AEBF43A7587}"/>
              </a:ext>
            </a:extLst>
          </p:cNvPr>
          <p:cNvSpPr/>
          <p:nvPr/>
        </p:nvSpPr>
        <p:spPr>
          <a:xfrm>
            <a:off x="7801772" y="1632761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5702CDA-0698-47B6-BD39-4FBDBDEA5C1A}"/>
              </a:ext>
            </a:extLst>
          </p:cNvPr>
          <p:cNvSpPr/>
          <p:nvPr/>
        </p:nvSpPr>
        <p:spPr>
          <a:xfrm>
            <a:off x="8229703" y="914256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DE28C6C-3505-4B4D-800A-84ACA3CBE2C1}"/>
              </a:ext>
            </a:extLst>
          </p:cNvPr>
          <p:cNvSpPr/>
          <p:nvPr/>
        </p:nvSpPr>
        <p:spPr>
          <a:xfrm>
            <a:off x="8255727" y="1634609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10AFC8-D09A-4D0F-9B00-A6B61B6333EF}"/>
              </a:ext>
            </a:extLst>
          </p:cNvPr>
          <p:cNvSpPr txBox="1"/>
          <p:nvPr/>
        </p:nvSpPr>
        <p:spPr>
          <a:xfrm>
            <a:off x="5198470" y="980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124BE8-02C6-4973-B04A-81375B537005}"/>
              </a:ext>
            </a:extLst>
          </p:cNvPr>
          <p:cNvSpPr txBox="1"/>
          <p:nvPr/>
        </p:nvSpPr>
        <p:spPr>
          <a:xfrm>
            <a:off x="5717585" y="989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6EC741-9888-4B84-9E3F-D46EB29AB801}"/>
              </a:ext>
            </a:extLst>
          </p:cNvPr>
          <p:cNvSpPr txBox="1"/>
          <p:nvPr/>
        </p:nvSpPr>
        <p:spPr>
          <a:xfrm>
            <a:off x="7123744" y="10227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23BCD5-4396-4B69-88DB-D66CA14A5DE9}"/>
              </a:ext>
            </a:extLst>
          </p:cNvPr>
          <p:cNvSpPr txBox="1"/>
          <p:nvPr/>
        </p:nvSpPr>
        <p:spPr>
          <a:xfrm>
            <a:off x="6243472" y="987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E317FE-6DDF-4FFB-BC23-6621388B23BD}"/>
              </a:ext>
            </a:extLst>
          </p:cNvPr>
          <p:cNvSpPr txBox="1"/>
          <p:nvPr/>
        </p:nvSpPr>
        <p:spPr>
          <a:xfrm>
            <a:off x="6716411" y="999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F1C8333-9554-4A6F-813F-A942FE0190CD}"/>
              </a:ext>
            </a:extLst>
          </p:cNvPr>
          <p:cNvCxnSpPr>
            <a:cxnSpLocks/>
          </p:cNvCxnSpPr>
          <p:nvPr/>
        </p:nvCxnSpPr>
        <p:spPr>
          <a:xfrm flipH="1" flipV="1">
            <a:off x="7391099" y="1433571"/>
            <a:ext cx="422108" cy="27770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8787BD-C1B4-4160-98B8-EBAFA0A3DEE5}"/>
              </a:ext>
            </a:extLst>
          </p:cNvPr>
          <p:cNvCxnSpPr/>
          <p:nvPr/>
        </p:nvCxnSpPr>
        <p:spPr>
          <a:xfrm>
            <a:off x="8752946" y="984091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B960FEC-D3C1-4EF2-AA74-A72F5973410C}"/>
              </a:ext>
            </a:extLst>
          </p:cNvPr>
          <p:cNvCxnSpPr/>
          <p:nvPr/>
        </p:nvCxnSpPr>
        <p:spPr>
          <a:xfrm>
            <a:off x="8387016" y="1699618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4A9707-495B-499D-B9AB-B8A2ECB2D5A0}"/>
              </a:ext>
            </a:extLst>
          </p:cNvPr>
          <p:cNvSpPr txBox="1"/>
          <p:nvPr/>
        </p:nvSpPr>
        <p:spPr>
          <a:xfrm>
            <a:off x="7641954" y="13443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E1FFAA-055C-4F00-95DC-C538A113E655}"/>
              </a:ext>
            </a:extLst>
          </p:cNvPr>
          <p:cNvSpPr txBox="1"/>
          <p:nvPr/>
        </p:nvSpPr>
        <p:spPr>
          <a:xfrm>
            <a:off x="9010943" y="5817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91A903-8F25-4A20-B018-9EC1CA533E89}"/>
              </a:ext>
            </a:extLst>
          </p:cNvPr>
          <p:cNvSpPr txBox="1"/>
          <p:nvPr/>
        </p:nvSpPr>
        <p:spPr>
          <a:xfrm>
            <a:off x="8527398" y="5793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E79A06-084C-46D1-8DD8-838E58DEF1C6}"/>
              </a:ext>
            </a:extLst>
          </p:cNvPr>
          <p:cNvSpPr txBox="1"/>
          <p:nvPr/>
        </p:nvSpPr>
        <p:spPr>
          <a:xfrm>
            <a:off x="8043853" y="5787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FEB9E6-BEE3-4F3A-BB67-5869F6CDC824}"/>
              </a:ext>
            </a:extLst>
          </p:cNvPr>
          <p:cNvSpPr txBox="1"/>
          <p:nvPr/>
        </p:nvSpPr>
        <p:spPr>
          <a:xfrm>
            <a:off x="7527828" y="568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8A0C50-BDD7-44CA-9557-A5D01C44FAEF}"/>
              </a:ext>
            </a:extLst>
          </p:cNvPr>
          <p:cNvSpPr/>
          <p:nvPr/>
        </p:nvSpPr>
        <p:spPr>
          <a:xfrm>
            <a:off x="9701251" y="927141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32997D3-D6DA-4103-8E0C-ABE15BB1B694}"/>
              </a:ext>
            </a:extLst>
          </p:cNvPr>
          <p:cNvSpPr/>
          <p:nvPr/>
        </p:nvSpPr>
        <p:spPr>
          <a:xfrm>
            <a:off x="9167827" y="913717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F0D1A1B-5BF5-48F6-B460-0D836F64EC8D}"/>
              </a:ext>
            </a:extLst>
          </p:cNvPr>
          <p:cNvSpPr/>
          <p:nvPr/>
        </p:nvSpPr>
        <p:spPr>
          <a:xfrm>
            <a:off x="8685520" y="923942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BDFF23E-E149-4648-B4C7-8EAB22B470E1}"/>
              </a:ext>
            </a:extLst>
          </p:cNvPr>
          <p:cNvCxnSpPr/>
          <p:nvPr/>
        </p:nvCxnSpPr>
        <p:spPr>
          <a:xfrm>
            <a:off x="9300985" y="982415"/>
            <a:ext cx="408726" cy="52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F26BCBD6-BF32-474F-AA63-5751B2FCCD73}"/>
              </a:ext>
            </a:extLst>
          </p:cNvPr>
          <p:cNvSpPr/>
          <p:nvPr/>
        </p:nvSpPr>
        <p:spPr>
          <a:xfrm>
            <a:off x="8726220" y="1622885"/>
            <a:ext cx="126124" cy="126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F58080-EDAA-40B2-9D48-72F6FF7208D1}"/>
              </a:ext>
            </a:extLst>
          </p:cNvPr>
          <p:cNvSpPr txBox="1"/>
          <p:nvPr/>
        </p:nvSpPr>
        <p:spPr>
          <a:xfrm>
            <a:off x="9521895" y="5710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8629169-C409-468C-90F8-433D52A99850}"/>
              </a:ext>
            </a:extLst>
          </p:cNvPr>
          <p:cNvSpPr txBox="1"/>
          <p:nvPr/>
        </p:nvSpPr>
        <p:spPr>
          <a:xfrm>
            <a:off x="8090589" y="13419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4989466-4DE4-4C22-98E3-0C806795E944}"/>
              </a:ext>
            </a:extLst>
          </p:cNvPr>
          <p:cNvSpPr txBox="1"/>
          <p:nvPr/>
        </p:nvSpPr>
        <p:spPr>
          <a:xfrm>
            <a:off x="8565895" y="13184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FF30C8-9CD6-4FA0-ACB9-40E6C2F2BAF9}"/>
              </a:ext>
            </a:extLst>
          </p:cNvPr>
          <p:cNvSpPr/>
          <p:nvPr/>
        </p:nvSpPr>
        <p:spPr>
          <a:xfrm>
            <a:off x="3589604" y="1247553"/>
            <a:ext cx="214878" cy="261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7627180-CB96-4083-8A55-8ECD9164EFCA}"/>
              </a:ext>
            </a:extLst>
          </p:cNvPr>
          <p:cNvSpPr/>
          <p:nvPr/>
        </p:nvSpPr>
        <p:spPr>
          <a:xfrm>
            <a:off x="4153922" y="1244846"/>
            <a:ext cx="214878" cy="261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5711435-4C84-434A-9984-235D8D24A686}"/>
              </a:ext>
            </a:extLst>
          </p:cNvPr>
          <p:cNvSpPr/>
          <p:nvPr/>
        </p:nvSpPr>
        <p:spPr>
          <a:xfrm>
            <a:off x="6776454" y="1294898"/>
            <a:ext cx="214878" cy="261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474656-710F-446E-921C-B69384694AB9}"/>
              </a:ext>
            </a:extLst>
          </p:cNvPr>
          <p:cNvSpPr/>
          <p:nvPr/>
        </p:nvSpPr>
        <p:spPr>
          <a:xfrm>
            <a:off x="9120638" y="861234"/>
            <a:ext cx="214878" cy="261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3ADBF18-5DCC-4985-BA36-85D513B858D8}"/>
              </a:ext>
            </a:extLst>
          </p:cNvPr>
          <p:cNvSpPr/>
          <p:nvPr/>
        </p:nvSpPr>
        <p:spPr>
          <a:xfrm>
            <a:off x="11077868" y="1257795"/>
            <a:ext cx="214878" cy="261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DB15F36-D011-4E05-B229-9222903B2B6A}"/>
              </a:ext>
            </a:extLst>
          </p:cNvPr>
          <p:cNvSpPr txBox="1"/>
          <p:nvPr/>
        </p:nvSpPr>
        <p:spPr>
          <a:xfrm>
            <a:off x="11296633" y="118411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7446DF9-1413-4DAF-BA9C-208F16CDAD6B}"/>
                  </a:ext>
                </a:extLst>
              </p:cNvPr>
              <p:cNvSpPr txBox="1"/>
              <p:nvPr/>
            </p:nvSpPr>
            <p:spPr>
              <a:xfrm>
                <a:off x="7676613" y="3007304"/>
                <a:ext cx="1098634" cy="1891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4,2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34,2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34,2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b="0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7446DF9-1413-4DAF-BA9C-208F16CDA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13" y="3007304"/>
                <a:ext cx="1098634" cy="1891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99A474D3-DCC3-472E-9D23-92BDE910C35C}"/>
              </a:ext>
            </a:extLst>
          </p:cNvPr>
          <p:cNvSpPr txBox="1"/>
          <p:nvPr/>
        </p:nvSpPr>
        <p:spPr>
          <a:xfrm>
            <a:off x="9896287" y="25807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05974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B67A-7894-40AF-B940-4ED81E950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38" y="271026"/>
            <a:ext cx="10668000" cy="831154"/>
          </a:xfrm>
        </p:spPr>
        <p:txBody>
          <a:bodyPr>
            <a:normAutofit/>
          </a:bodyPr>
          <a:lstStyle/>
          <a:p>
            <a:r>
              <a:rPr lang="en-US" sz="4400" dirty="0"/>
              <a:t>Centralized vs Distributed Voltage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CDFF5-8698-4644-9FC3-5B7E4584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318E353-A4A5-4E9E-B928-0BB01776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738" y="1370240"/>
            <a:ext cx="5715000" cy="47625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9A5E19E-6592-46D5-A4F6-7DC7F3CF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9" y="1370240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9811-0487-451E-ABA4-CCDF167E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710274-05C2-4CA6-8EEA-BA5002F4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21" y="1071400"/>
            <a:ext cx="4611316" cy="53888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38A985-A60B-4DE1-8725-8BB6D491DF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5261" y="305377"/>
            <a:ext cx="8538363" cy="595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Voltage Convergence for Overlapping Area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9D276C-029F-49B2-BC44-0A2931B53BAE}"/>
              </a:ext>
            </a:extLst>
          </p:cNvPr>
          <p:cNvGrpSpPr/>
          <p:nvPr/>
        </p:nvGrpSpPr>
        <p:grpSpPr>
          <a:xfrm>
            <a:off x="9199511" y="305377"/>
            <a:ext cx="2626899" cy="463365"/>
            <a:chOff x="2496802" y="2472525"/>
            <a:chExt cx="2626899" cy="46336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33518B-41D4-42BB-9F6C-9F42438F233B}"/>
                </a:ext>
              </a:extLst>
            </p:cNvPr>
            <p:cNvSpPr/>
            <p:nvPr/>
          </p:nvSpPr>
          <p:spPr>
            <a:xfrm>
              <a:off x="2584583" y="2809766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1ABC9-3846-441B-87A1-E6B6133E9D03}"/>
                </a:ext>
              </a:extLst>
            </p:cNvPr>
            <p:cNvSpPr/>
            <p:nvPr/>
          </p:nvSpPr>
          <p:spPr>
            <a:xfrm>
              <a:off x="4909796" y="2808628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04FD37-9250-470A-BE86-4B0FF2CC48FE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710707" y="2871690"/>
              <a:ext cx="2199089" cy="11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98E139-0BC9-429F-925E-BFE8BECCD2AA}"/>
                </a:ext>
              </a:extLst>
            </p:cNvPr>
            <p:cNvSpPr txBox="1"/>
            <p:nvPr/>
          </p:nvSpPr>
          <p:spPr>
            <a:xfrm>
              <a:off x="2496802" y="24725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D158B-ECF3-4897-8D70-F6D5404A8BC1}"/>
                </a:ext>
              </a:extLst>
            </p:cNvPr>
            <p:cNvSpPr txBox="1"/>
            <p:nvPr/>
          </p:nvSpPr>
          <p:spPr>
            <a:xfrm>
              <a:off x="4822015" y="24725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8759AF3-3FC3-4148-BD7F-5FB3ACC3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30" y="1011950"/>
            <a:ext cx="466218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40122-7556-4C09-BA5C-21C53E56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391DDE7-FDD0-40F0-89E7-79496976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69" y="1234318"/>
            <a:ext cx="3638240" cy="54603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BF6A430-2628-4AF4-A295-B30F9303CEB1}"/>
              </a:ext>
            </a:extLst>
          </p:cNvPr>
          <p:cNvGrpSpPr/>
          <p:nvPr/>
        </p:nvGrpSpPr>
        <p:grpSpPr>
          <a:xfrm>
            <a:off x="4458699" y="622961"/>
            <a:ext cx="2626899" cy="463365"/>
            <a:chOff x="2496802" y="2472525"/>
            <a:chExt cx="2626899" cy="4633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26A3A-8F22-43AD-9F1A-2E6E736D54AD}"/>
                </a:ext>
              </a:extLst>
            </p:cNvPr>
            <p:cNvSpPr/>
            <p:nvPr/>
          </p:nvSpPr>
          <p:spPr>
            <a:xfrm>
              <a:off x="2584583" y="2809766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4D7379-9254-45CD-A178-1F17BB59A050}"/>
                </a:ext>
              </a:extLst>
            </p:cNvPr>
            <p:cNvSpPr/>
            <p:nvPr/>
          </p:nvSpPr>
          <p:spPr>
            <a:xfrm>
              <a:off x="4909796" y="2808628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AF89BD-7262-4149-BD3E-FB549E1A112D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2710707" y="2871690"/>
              <a:ext cx="2199089" cy="11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0717B-8B1C-4F4B-9E7B-6D565E0DBF8D}"/>
                </a:ext>
              </a:extLst>
            </p:cNvPr>
            <p:cNvSpPr txBox="1"/>
            <p:nvPr/>
          </p:nvSpPr>
          <p:spPr>
            <a:xfrm>
              <a:off x="2496802" y="24725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243CB2-6A75-4FD0-93DD-E4470746C87A}"/>
                </a:ext>
              </a:extLst>
            </p:cNvPr>
            <p:cNvSpPr txBox="1"/>
            <p:nvPr/>
          </p:nvSpPr>
          <p:spPr>
            <a:xfrm>
              <a:off x="4822015" y="24725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53021D16-FB33-4187-A8C1-553ADE174B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5590" y="98414"/>
            <a:ext cx="10392781" cy="651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Power Flow Convergence for Overlapping Area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936C1F61-7140-4B3C-A017-AB2E9419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43" y="1295034"/>
            <a:ext cx="4676095" cy="54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A7E7-91B0-4E46-B54E-56241E107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38" y="271025"/>
            <a:ext cx="10668000" cy="749511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of decision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C459-350A-421E-9FB3-93AA692C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28050EE-B39E-430E-BAA9-6754F1C4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46" y="1213757"/>
            <a:ext cx="4438627" cy="51870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2EACCA7-194C-4C1A-8DC9-4646DEC9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694" y="1113165"/>
            <a:ext cx="4610781" cy="53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6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B9BD71B-649E-48C4-9443-F63B46EF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14" y="153823"/>
            <a:ext cx="344815" cy="297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ADDA1-B5B2-4FE9-A606-DA121601DB35}"/>
              </a:ext>
            </a:extLst>
          </p:cNvPr>
          <p:cNvSpPr txBox="1"/>
          <p:nvPr/>
        </p:nvSpPr>
        <p:spPr>
          <a:xfrm>
            <a:off x="8936393" y="97888"/>
            <a:ext cx="4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PV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17BD22-BE38-4628-8014-C7056F517DCF}"/>
              </a:ext>
            </a:extLst>
          </p:cNvPr>
          <p:cNvGrpSpPr/>
          <p:nvPr/>
        </p:nvGrpSpPr>
        <p:grpSpPr>
          <a:xfrm>
            <a:off x="2130255" y="514350"/>
            <a:ext cx="9281160" cy="6343650"/>
            <a:chOff x="1223010" y="0"/>
            <a:chExt cx="1003554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847FC9-191F-4250-BBBF-CB471CE5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7548" y="0"/>
              <a:ext cx="9556903" cy="6858000"/>
            </a:xfrm>
            <a:prstGeom prst="rect">
              <a:avLst/>
            </a:pr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BAD2212-0720-43B8-84D8-E0409BCE8DC8}"/>
                </a:ext>
              </a:extLst>
            </p:cNvPr>
            <p:cNvGrpSpPr/>
            <p:nvPr/>
          </p:nvGrpSpPr>
          <p:grpSpPr>
            <a:xfrm>
              <a:off x="1414736" y="0"/>
              <a:ext cx="9793100" cy="6485267"/>
              <a:chOff x="1414736" y="0"/>
              <a:chExt cx="9793100" cy="648526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0A2EB16-857B-4B3E-A5C4-A315D5C41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4450" y="3355064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25A9993-E7B2-4BE5-97B0-3ACADBB2B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98040" y="2751662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D07BADF-560A-4C3B-B3EB-BC413B431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80058" y="4977872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11033E4-FCFC-44D9-A860-A5D161BB9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2584" y="1181167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EF936C3-2BA4-4FE5-A53D-A7A1F6C4D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84581" y="5107440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8E1234B-983E-4C96-B51A-0BCE173A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2785" y="1689598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105F60C-C8B6-4B31-875E-3AF82092E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61923" y="3503962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99DC65C-A1DB-4F06-ABDE-2FD2042F9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77857" y="1689598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E70D165-404C-4DE6-8ECA-097CE4669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2363" y="2353433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5D5A992-313E-42EB-A71A-47163619B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2978" y="2204535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78D60060-1C19-4F21-8AD1-8EB97CDB4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88534" y="881895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108F9BE-DEFF-4551-A461-15AAD54BE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80964" y="4526983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F64A102-84B2-4C48-8874-E48227CCA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5593" y="6187471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7CEFAD0-A6A1-4F3A-941A-328EF72EB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05546" y="3759855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EC353B0-E73C-4F8A-A1AD-4D0CB96D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55227" y="2826483"/>
                <a:ext cx="344815" cy="297796"/>
              </a:xfrm>
              <a:prstGeom prst="rect">
                <a:avLst/>
              </a:prstGeom>
            </p:spPr>
          </p:pic>
          <p:cxnSp>
            <p:nvCxnSpPr>
              <p:cNvPr id="79" name="Connector: Elbow 78">
                <a:extLst>
                  <a:ext uri="{FF2B5EF4-FFF2-40B4-BE49-F238E27FC236}">
                    <a16:creationId xmlns:a16="http://schemas.microsoft.com/office/drawing/2014/main" id="{91EA0DCE-7B71-491D-AB9E-CF0378DC94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581283" y="716219"/>
                <a:ext cx="198548" cy="161186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97498AA2-E88C-494D-BC8E-426AA328E088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10080964" y="4377109"/>
                <a:ext cx="172408" cy="149874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nector: Elbow 98">
                <a:extLst>
                  <a:ext uri="{FF2B5EF4-FFF2-40B4-BE49-F238E27FC236}">
                    <a16:creationId xmlns:a16="http://schemas.microsoft.com/office/drawing/2014/main" id="{D50CEB21-011A-425B-BEB1-7C88B11F1597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 rot="10800000">
                <a:off x="3115387" y="2204536"/>
                <a:ext cx="399231" cy="198127"/>
              </a:xfrm>
              <a:prstGeom prst="bentConnector4">
                <a:avLst>
                  <a:gd name="adj1" fmla="val 28408"/>
                  <a:gd name="adj2" fmla="val 171426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Connector: Elbow 102">
                <a:extLst>
                  <a:ext uri="{FF2B5EF4-FFF2-40B4-BE49-F238E27FC236}">
                    <a16:creationId xmlns:a16="http://schemas.microsoft.com/office/drawing/2014/main" id="{15A23CDA-61E3-43F2-A31B-9478513B28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62077" y="396098"/>
                <a:ext cx="240031" cy="65052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Connector: Elbow 118">
                <a:extLst>
                  <a:ext uri="{FF2B5EF4-FFF2-40B4-BE49-F238E27FC236}">
                    <a16:creationId xmlns:a16="http://schemas.microsoft.com/office/drawing/2014/main" id="{ACA90FC8-DB3A-464B-AA65-94248E7D2C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951869" y="2502331"/>
                <a:ext cx="348806" cy="223346"/>
              </a:xfrm>
              <a:prstGeom prst="bentConnector3">
                <a:avLst>
                  <a:gd name="adj1" fmla="val 2753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Connector: Elbow 128">
                <a:extLst>
                  <a:ext uri="{FF2B5EF4-FFF2-40B4-BE49-F238E27FC236}">
                    <a16:creationId xmlns:a16="http://schemas.microsoft.com/office/drawing/2014/main" id="{258756A2-1327-44F9-9F03-B31770390644}"/>
                  </a:ext>
                </a:extLst>
              </p:cNvPr>
              <p:cNvCxnSpPr>
                <a:cxnSpLocks/>
                <a:endCxn id="56" idx="0"/>
              </p:cNvCxnSpPr>
              <p:nvPr/>
            </p:nvCxnSpPr>
            <p:spPr>
              <a:xfrm>
                <a:off x="4155072" y="1119434"/>
                <a:ext cx="269920" cy="61733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Connector: Elbow 134">
                <a:extLst>
                  <a:ext uri="{FF2B5EF4-FFF2-40B4-BE49-F238E27FC236}">
                    <a16:creationId xmlns:a16="http://schemas.microsoft.com/office/drawing/2014/main" id="{66189446-295C-45FE-B6F3-CA9EB344636D}"/>
                  </a:ext>
                </a:extLst>
              </p:cNvPr>
              <p:cNvCxnSpPr>
                <a:endCxn id="58" idx="0"/>
              </p:cNvCxnSpPr>
              <p:nvPr/>
            </p:nvCxnSpPr>
            <p:spPr>
              <a:xfrm rot="16200000" flipH="1">
                <a:off x="3524458" y="1423654"/>
                <a:ext cx="421263" cy="110618"/>
              </a:xfrm>
              <a:prstGeom prst="bentConnector3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Connector: Elbow 139">
                <a:extLst>
                  <a:ext uri="{FF2B5EF4-FFF2-40B4-BE49-F238E27FC236}">
                    <a16:creationId xmlns:a16="http://schemas.microsoft.com/office/drawing/2014/main" id="{891DB0CB-78D6-48B3-A798-2CE51381D3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728750" y="3849539"/>
                <a:ext cx="416220" cy="3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0D168F3C-7CB7-45A9-A071-497866A66E43}"/>
                  </a:ext>
                </a:extLst>
              </p:cNvPr>
              <p:cNvCxnSpPr>
                <a:cxnSpLocks/>
                <a:endCxn id="60" idx="0"/>
              </p:cNvCxnSpPr>
              <p:nvPr/>
            </p:nvCxnSpPr>
            <p:spPr>
              <a:xfrm rot="10800000">
                <a:off x="6050266" y="1689598"/>
                <a:ext cx="425365" cy="138014"/>
              </a:xfrm>
              <a:prstGeom prst="bentConnector4">
                <a:avLst>
                  <a:gd name="adj1" fmla="val 29734"/>
                  <a:gd name="adj2" fmla="val 265635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Connector: Elbow 170">
                <a:extLst>
                  <a:ext uri="{FF2B5EF4-FFF2-40B4-BE49-F238E27FC236}">
                    <a16:creationId xmlns:a16="http://schemas.microsoft.com/office/drawing/2014/main" id="{753CA650-4132-4ED6-8483-D45638313DB2}"/>
                  </a:ext>
                </a:extLst>
              </p:cNvPr>
              <p:cNvCxnSpPr>
                <a:cxnSpLocks/>
                <a:endCxn id="72" idx="0"/>
              </p:cNvCxnSpPr>
              <p:nvPr/>
            </p:nvCxnSpPr>
            <p:spPr>
              <a:xfrm rot="5400000" flipH="1" flipV="1">
                <a:off x="8384665" y="3861951"/>
                <a:ext cx="395385" cy="191194"/>
              </a:xfrm>
              <a:prstGeom prst="bentConnector3">
                <a:avLst>
                  <a:gd name="adj1" fmla="val 105781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Connector: Elbow 176">
                <a:extLst>
                  <a:ext uri="{FF2B5EF4-FFF2-40B4-BE49-F238E27FC236}">
                    <a16:creationId xmlns:a16="http://schemas.microsoft.com/office/drawing/2014/main" id="{116F6C4F-4901-49BE-BF22-8820E9DF5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0964" y="2846987"/>
                <a:ext cx="328506" cy="12700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Connector: Elbow 179">
                <a:extLst>
                  <a:ext uri="{FF2B5EF4-FFF2-40B4-BE49-F238E27FC236}">
                    <a16:creationId xmlns:a16="http://schemas.microsoft.com/office/drawing/2014/main" id="{64742EA8-E631-4D46-A63A-17C40F44F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16205" y="3112849"/>
                <a:ext cx="12700" cy="12700"/>
              </a:xfrm>
              <a:prstGeom prst="bentConnector3">
                <a:avLst>
                  <a:gd name="adj1" fmla="val 288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Connector: Elbow 186">
                <a:extLst>
                  <a:ext uri="{FF2B5EF4-FFF2-40B4-BE49-F238E27FC236}">
                    <a16:creationId xmlns:a16="http://schemas.microsoft.com/office/drawing/2014/main" id="{FCBDC23B-B204-458B-BEC4-6A5523D5243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 rot="10800000">
                <a:off x="2488002" y="6187471"/>
                <a:ext cx="440349" cy="147922"/>
              </a:xfrm>
              <a:prstGeom prst="bentConnector4">
                <a:avLst>
                  <a:gd name="adj1" fmla="val 30424"/>
                  <a:gd name="adj2" fmla="val 254541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Connector: Elbow 191">
                <a:extLst>
                  <a:ext uri="{FF2B5EF4-FFF2-40B4-BE49-F238E27FC236}">
                    <a16:creationId xmlns:a16="http://schemas.microsoft.com/office/drawing/2014/main" id="{4FD49D85-C581-40D6-9F36-D55199504C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11615" y="5385407"/>
                <a:ext cx="269002" cy="12700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Connector: Elbow 193">
                <a:extLst>
                  <a:ext uri="{FF2B5EF4-FFF2-40B4-BE49-F238E27FC236}">
                    <a16:creationId xmlns:a16="http://schemas.microsoft.com/office/drawing/2014/main" id="{B1D87E34-0AF2-4049-B730-B2FAC6DE7F1E}"/>
                  </a:ext>
                </a:extLst>
              </p:cNvPr>
              <p:cNvCxnSpPr>
                <a:cxnSpLocks/>
                <a:endCxn id="59" idx="0"/>
              </p:cNvCxnSpPr>
              <p:nvPr/>
            </p:nvCxnSpPr>
            <p:spPr>
              <a:xfrm rot="10800000" flipV="1">
                <a:off x="9134332" y="3354038"/>
                <a:ext cx="172407" cy="149924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Connector: Elbow 201">
                <a:extLst>
                  <a:ext uri="{FF2B5EF4-FFF2-40B4-BE49-F238E27FC236}">
                    <a16:creationId xmlns:a16="http://schemas.microsoft.com/office/drawing/2014/main" id="{788E6017-51E4-4B8D-9DB6-529A4A3FEFA2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 rot="10800000" flipV="1">
                <a:off x="8956989" y="4914754"/>
                <a:ext cx="281868" cy="192685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1DF3F0DF-ED84-49CA-B106-0693B4076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63750" y="548640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F3797EFD-0604-488B-A6C9-74B0BD8DB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8893" y="2576780"/>
                <a:ext cx="344815" cy="297796"/>
              </a:xfrm>
              <a:prstGeom prst="rect">
                <a:avLst/>
              </a:prstGeom>
            </p:spPr>
          </p:pic>
          <p:cxnSp>
            <p:nvCxnSpPr>
              <p:cNvPr id="105" name="Connector: Elbow 104">
                <a:extLst>
                  <a:ext uri="{FF2B5EF4-FFF2-40B4-BE49-F238E27FC236}">
                    <a16:creationId xmlns:a16="http://schemas.microsoft.com/office/drawing/2014/main" id="{8830A034-C5CC-4C32-9CBA-AEF067986B4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rot="16200000" flipV="1">
                <a:off x="4171289" y="2793282"/>
                <a:ext cx="148900" cy="13691"/>
              </a:xfrm>
              <a:prstGeom prst="bentConnector4">
                <a:avLst>
                  <a:gd name="adj1" fmla="val -15353"/>
                  <a:gd name="adj2" fmla="val 183478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onnector: Elbow 107">
                <a:extLst>
                  <a:ext uri="{FF2B5EF4-FFF2-40B4-BE49-F238E27FC236}">
                    <a16:creationId xmlns:a16="http://schemas.microsoft.com/office/drawing/2014/main" id="{4300AE3A-0234-4054-AA72-F5D86C5348A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98405" y="3397761"/>
                <a:ext cx="395311" cy="92025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AC5CD78C-EC66-47C0-AF02-D86D4A106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4751" y="3629029"/>
                <a:ext cx="344815" cy="297796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17E1334-1F18-4F2C-96AC-DE4D54B19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20331" y="2620469"/>
                <a:ext cx="344815" cy="297796"/>
              </a:xfrm>
              <a:prstGeom prst="rect">
                <a:avLst/>
              </a:prstGeom>
            </p:spPr>
          </p:pic>
          <p:cxnSp>
            <p:nvCxnSpPr>
              <p:cNvPr id="113" name="Connector: Elbow 112">
                <a:extLst>
                  <a:ext uri="{FF2B5EF4-FFF2-40B4-BE49-F238E27FC236}">
                    <a16:creationId xmlns:a16="http://schemas.microsoft.com/office/drawing/2014/main" id="{CE56713C-6264-4D74-9C83-4E66AACDB715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4743450" y="2769367"/>
                <a:ext cx="276881" cy="57116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16B43AF-B183-4779-92F0-FE22FAE31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63021" y="2402664"/>
                <a:ext cx="344815" cy="297796"/>
              </a:xfrm>
              <a:prstGeom prst="rect">
                <a:avLst/>
              </a:prstGeom>
            </p:spPr>
          </p:pic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7B3D783C-177D-49D7-8730-0B81CF424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5945" y="2526350"/>
                <a:ext cx="328506" cy="12700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C5A3DFF-F6FB-49BA-977F-96E5F297CCAE}"/>
                  </a:ext>
                </a:extLst>
              </p:cNvPr>
              <p:cNvSpPr/>
              <p:nvPr/>
            </p:nvSpPr>
            <p:spPr>
              <a:xfrm>
                <a:off x="3346022" y="91133"/>
                <a:ext cx="4057650" cy="3817620"/>
              </a:xfrm>
              <a:custGeom>
                <a:avLst/>
                <a:gdLst>
                  <a:gd name="connsiteX0" fmla="*/ 0 w 4057650"/>
                  <a:gd name="connsiteY0" fmla="*/ 1062990 h 3817620"/>
                  <a:gd name="connsiteX1" fmla="*/ 720090 w 4057650"/>
                  <a:gd name="connsiteY1" fmla="*/ 2811780 h 3817620"/>
                  <a:gd name="connsiteX2" fmla="*/ 1040130 w 4057650"/>
                  <a:gd name="connsiteY2" fmla="*/ 3817620 h 3817620"/>
                  <a:gd name="connsiteX3" fmla="*/ 1668780 w 4057650"/>
                  <a:gd name="connsiteY3" fmla="*/ 3383280 h 3817620"/>
                  <a:gd name="connsiteX4" fmla="*/ 3394710 w 4057650"/>
                  <a:gd name="connsiteY4" fmla="*/ 2811780 h 3817620"/>
                  <a:gd name="connsiteX5" fmla="*/ 3223260 w 4057650"/>
                  <a:gd name="connsiteY5" fmla="*/ 2468880 h 3817620"/>
                  <a:gd name="connsiteX6" fmla="*/ 2217420 w 4057650"/>
                  <a:gd name="connsiteY6" fmla="*/ 2617470 h 3817620"/>
                  <a:gd name="connsiteX7" fmla="*/ 2080260 w 4057650"/>
                  <a:gd name="connsiteY7" fmla="*/ 2411730 h 3817620"/>
                  <a:gd name="connsiteX8" fmla="*/ 2400300 w 4057650"/>
                  <a:gd name="connsiteY8" fmla="*/ 857250 h 3817620"/>
                  <a:gd name="connsiteX9" fmla="*/ 3931920 w 4057650"/>
                  <a:gd name="connsiteY9" fmla="*/ 697230 h 3817620"/>
                  <a:gd name="connsiteX10" fmla="*/ 4046220 w 4057650"/>
                  <a:gd name="connsiteY10" fmla="*/ 148590 h 3817620"/>
                  <a:gd name="connsiteX11" fmla="*/ 4057650 w 4057650"/>
                  <a:gd name="connsiteY11" fmla="*/ 11430 h 3817620"/>
                  <a:gd name="connsiteX12" fmla="*/ 1680210 w 4057650"/>
                  <a:gd name="connsiteY12" fmla="*/ 11430 h 3817620"/>
                  <a:gd name="connsiteX13" fmla="*/ 1245870 w 4057650"/>
                  <a:gd name="connsiteY13" fmla="*/ 0 h 3817620"/>
                  <a:gd name="connsiteX14" fmla="*/ 1223010 w 4057650"/>
                  <a:gd name="connsiteY14" fmla="*/ 525780 h 3817620"/>
                  <a:gd name="connsiteX15" fmla="*/ 148590 w 4057650"/>
                  <a:gd name="connsiteY15" fmla="*/ 925830 h 3817620"/>
                  <a:gd name="connsiteX16" fmla="*/ 0 w 4057650"/>
                  <a:gd name="connsiteY16" fmla="*/ 1062990 h 381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57650" h="3817620">
                    <a:moveTo>
                      <a:pt x="0" y="1062990"/>
                    </a:moveTo>
                    <a:lnTo>
                      <a:pt x="720090" y="2811780"/>
                    </a:lnTo>
                    <a:lnTo>
                      <a:pt x="1040130" y="3817620"/>
                    </a:lnTo>
                    <a:lnTo>
                      <a:pt x="1668780" y="3383280"/>
                    </a:lnTo>
                    <a:lnTo>
                      <a:pt x="3394710" y="2811780"/>
                    </a:lnTo>
                    <a:lnTo>
                      <a:pt x="3223260" y="2468880"/>
                    </a:lnTo>
                    <a:lnTo>
                      <a:pt x="2217420" y="2617470"/>
                    </a:lnTo>
                    <a:lnTo>
                      <a:pt x="2080260" y="2411730"/>
                    </a:lnTo>
                    <a:lnTo>
                      <a:pt x="2400300" y="857250"/>
                    </a:lnTo>
                    <a:lnTo>
                      <a:pt x="3931920" y="697230"/>
                    </a:lnTo>
                    <a:lnTo>
                      <a:pt x="4046220" y="148590"/>
                    </a:lnTo>
                    <a:lnTo>
                      <a:pt x="4057650" y="11430"/>
                    </a:lnTo>
                    <a:lnTo>
                      <a:pt x="1680210" y="11430"/>
                    </a:lnTo>
                    <a:lnTo>
                      <a:pt x="1245870" y="0"/>
                    </a:lnTo>
                    <a:lnTo>
                      <a:pt x="1223010" y="525780"/>
                    </a:lnTo>
                    <a:lnTo>
                      <a:pt x="148590" y="925830"/>
                    </a:lnTo>
                    <a:lnTo>
                      <a:pt x="0" y="1062990"/>
                    </a:lnTo>
                    <a:close/>
                  </a:path>
                </a:pathLst>
              </a:custGeom>
              <a:solidFill>
                <a:srgbClr val="EF1998">
                  <a:alpha val="3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C794318-033A-4CA2-B426-0BF87669940D}"/>
                  </a:ext>
                </a:extLst>
              </p:cNvPr>
              <p:cNvSpPr/>
              <p:nvPr/>
            </p:nvSpPr>
            <p:spPr>
              <a:xfrm>
                <a:off x="3588715" y="2846987"/>
                <a:ext cx="938656" cy="395312"/>
              </a:xfrm>
              <a:prstGeom prst="ellipse">
                <a:avLst/>
              </a:prstGeom>
              <a:solidFill>
                <a:srgbClr val="FFC000">
                  <a:alpha val="30196"/>
                </a:srgbClr>
              </a:solidFill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F57EFE5-A576-4105-8DD3-3F42A5E46075}"/>
                  </a:ext>
                </a:extLst>
              </p:cNvPr>
              <p:cNvSpPr txBox="1"/>
              <p:nvPr/>
            </p:nvSpPr>
            <p:spPr>
              <a:xfrm>
                <a:off x="1414736" y="3503962"/>
                <a:ext cx="1156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Area-1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5571C94-7E50-4BDC-B004-57B10AF3DF76}"/>
                  </a:ext>
                </a:extLst>
              </p:cNvPr>
              <p:cNvSpPr txBox="1"/>
              <p:nvPr/>
            </p:nvSpPr>
            <p:spPr>
              <a:xfrm>
                <a:off x="6276153" y="0"/>
                <a:ext cx="1156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EF1998"/>
                    </a:solidFill>
                  </a:rPr>
                  <a:t>Area-2</a:t>
                </a:r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061F0D1-C279-4542-9C11-F19995CB3FBE}"/>
                </a:ext>
              </a:extLst>
            </p:cNvPr>
            <p:cNvSpPr/>
            <p:nvPr/>
          </p:nvSpPr>
          <p:spPr>
            <a:xfrm>
              <a:off x="1223010" y="57150"/>
              <a:ext cx="10035540" cy="6732270"/>
            </a:xfrm>
            <a:custGeom>
              <a:avLst/>
              <a:gdLst>
                <a:gd name="connsiteX0" fmla="*/ 9989820 w 10035540"/>
                <a:gd name="connsiteY0" fmla="*/ 34290 h 6732270"/>
                <a:gd name="connsiteX1" fmla="*/ 10035540 w 10035540"/>
                <a:gd name="connsiteY1" fmla="*/ 6732270 h 6732270"/>
                <a:gd name="connsiteX2" fmla="*/ 0 w 10035540"/>
                <a:gd name="connsiteY2" fmla="*/ 6720840 h 6732270"/>
                <a:gd name="connsiteX3" fmla="*/ 68580 w 10035540"/>
                <a:gd name="connsiteY3" fmla="*/ 11430 h 6732270"/>
                <a:gd name="connsiteX4" fmla="*/ 3303270 w 10035540"/>
                <a:gd name="connsiteY4" fmla="*/ 0 h 6732270"/>
                <a:gd name="connsiteX5" fmla="*/ 3280410 w 10035540"/>
                <a:gd name="connsiteY5" fmla="*/ 480060 h 6732270"/>
                <a:gd name="connsiteX6" fmla="*/ 2114550 w 10035540"/>
                <a:gd name="connsiteY6" fmla="*/ 971550 h 6732270"/>
                <a:gd name="connsiteX7" fmla="*/ 2057400 w 10035540"/>
                <a:gd name="connsiteY7" fmla="*/ 1143000 h 6732270"/>
                <a:gd name="connsiteX8" fmla="*/ 3188970 w 10035540"/>
                <a:gd name="connsiteY8" fmla="*/ 4206240 h 6732270"/>
                <a:gd name="connsiteX9" fmla="*/ 4480560 w 10035540"/>
                <a:gd name="connsiteY9" fmla="*/ 3337560 h 6732270"/>
                <a:gd name="connsiteX10" fmla="*/ 4652010 w 10035540"/>
                <a:gd name="connsiteY10" fmla="*/ 3211830 h 6732270"/>
                <a:gd name="connsiteX11" fmla="*/ 5669280 w 10035540"/>
                <a:gd name="connsiteY11" fmla="*/ 3509010 h 6732270"/>
                <a:gd name="connsiteX12" fmla="*/ 5817870 w 10035540"/>
                <a:gd name="connsiteY12" fmla="*/ 2228850 h 6732270"/>
                <a:gd name="connsiteX13" fmla="*/ 4926330 w 10035540"/>
                <a:gd name="connsiteY13" fmla="*/ 2354580 h 6732270"/>
                <a:gd name="connsiteX14" fmla="*/ 4491990 w 10035540"/>
                <a:gd name="connsiteY14" fmla="*/ 2137410 h 6732270"/>
                <a:gd name="connsiteX15" fmla="*/ 4686300 w 10035540"/>
                <a:gd name="connsiteY15" fmla="*/ 1325880 h 6732270"/>
                <a:gd name="connsiteX16" fmla="*/ 6297930 w 10035540"/>
                <a:gd name="connsiteY16" fmla="*/ 1120140 h 6732270"/>
                <a:gd name="connsiteX17" fmla="*/ 6320790 w 10035540"/>
                <a:gd name="connsiteY17" fmla="*/ 22860 h 6732270"/>
                <a:gd name="connsiteX18" fmla="*/ 9989820 w 10035540"/>
                <a:gd name="connsiteY18" fmla="*/ 34290 h 67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5540" h="6732270">
                  <a:moveTo>
                    <a:pt x="9989820" y="34290"/>
                  </a:moveTo>
                  <a:lnTo>
                    <a:pt x="10035540" y="6732270"/>
                  </a:lnTo>
                  <a:lnTo>
                    <a:pt x="0" y="6720840"/>
                  </a:lnTo>
                  <a:lnTo>
                    <a:pt x="68580" y="11430"/>
                  </a:lnTo>
                  <a:lnTo>
                    <a:pt x="3303270" y="0"/>
                  </a:lnTo>
                  <a:lnTo>
                    <a:pt x="3280410" y="480060"/>
                  </a:lnTo>
                  <a:lnTo>
                    <a:pt x="2114550" y="971550"/>
                  </a:lnTo>
                  <a:lnTo>
                    <a:pt x="2057400" y="1143000"/>
                  </a:lnTo>
                  <a:lnTo>
                    <a:pt x="3188970" y="4206240"/>
                  </a:lnTo>
                  <a:lnTo>
                    <a:pt x="4480560" y="3337560"/>
                  </a:lnTo>
                  <a:lnTo>
                    <a:pt x="4652010" y="3211830"/>
                  </a:lnTo>
                  <a:lnTo>
                    <a:pt x="5669280" y="3509010"/>
                  </a:lnTo>
                  <a:lnTo>
                    <a:pt x="5817870" y="2228850"/>
                  </a:lnTo>
                  <a:lnTo>
                    <a:pt x="4926330" y="2354580"/>
                  </a:lnTo>
                  <a:lnTo>
                    <a:pt x="4491990" y="2137410"/>
                  </a:lnTo>
                  <a:lnTo>
                    <a:pt x="4686300" y="1325880"/>
                  </a:lnTo>
                  <a:lnTo>
                    <a:pt x="6297930" y="1120140"/>
                  </a:lnTo>
                  <a:lnTo>
                    <a:pt x="6320790" y="22860"/>
                  </a:lnTo>
                  <a:lnTo>
                    <a:pt x="9989820" y="34290"/>
                  </a:lnTo>
                  <a:close/>
                </a:path>
              </a:pathLst>
            </a:custGeom>
            <a:solidFill>
              <a:srgbClr val="00B050">
                <a:alpha val="30196"/>
              </a:srgbClr>
            </a:solidFill>
            <a:ln>
              <a:solidFill>
                <a:srgbClr val="00B050">
                  <a:alpha val="2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66214A95-9711-4630-BDFB-8EAE80154BEC}"/>
              </a:ext>
            </a:extLst>
          </p:cNvPr>
          <p:cNvSpPr txBox="1">
            <a:spLocks/>
          </p:cNvSpPr>
          <p:nvPr/>
        </p:nvSpPr>
        <p:spPr>
          <a:xfrm>
            <a:off x="69220" y="512939"/>
            <a:ext cx="2251870" cy="3103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FF0000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IEEE-123 Node Feeder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FADA-96FE-42BB-BFDF-A6AAAFAB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362" y="-448218"/>
            <a:ext cx="7050741" cy="1325563"/>
          </a:xfrm>
        </p:spPr>
        <p:txBody>
          <a:bodyPr/>
          <a:lstStyle/>
          <a:p>
            <a:r>
              <a:rPr lang="en-US" dirty="0"/>
              <a:t>Voltage Profile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A6340-6715-4958-B092-1F65507D9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C1AE-1EF7-48EB-9F4D-C9DC263B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7522-7220-48A1-A58D-336ADBA3AA10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5DB52-7CE7-4645-8684-4A37AA1E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80" y="476795"/>
            <a:ext cx="784259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8E887-D262-47B3-8DE3-A5E08C198520}"/>
              </a:ext>
            </a:extLst>
          </p:cNvPr>
          <p:cNvSpPr txBox="1"/>
          <p:nvPr/>
        </p:nvSpPr>
        <p:spPr>
          <a:xfrm>
            <a:off x="300538" y="523973"/>
            <a:ext cx="3194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Voltage deviation minimization</a:t>
            </a:r>
          </a:p>
        </p:txBody>
      </p:sp>
    </p:spTree>
    <p:extLst>
      <p:ext uri="{BB962C8B-B14F-4D97-AF65-F5344CB8AC3E}">
        <p14:creationId xmlns:p14="http://schemas.microsoft.com/office/powerpoint/2010/main" val="280993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87C4-B7F3-40CD-BCA4-520759F70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38" y="875589"/>
            <a:ext cx="10668000" cy="795775"/>
          </a:xfrm>
        </p:spPr>
        <p:txBody>
          <a:bodyPr>
            <a:normAutofit fontScale="90000"/>
          </a:bodyPr>
          <a:lstStyle/>
          <a:p>
            <a:r>
              <a:rPr lang="en-US" dirty="0"/>
              <a:t>IEEE-123 Node Feeder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55A2F-999B-4E01-B97A-DB489135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6BF4-75A6-2047-96DC-A704A5E7BA9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79FAEB0-BC0D-4A88-BB6D-C149939B3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71988"/>
              </p:ext>
            </p:extLst>
          </p:nvPr>
        </p:nvGraphicFramePr>
        <p:xfrm>
          <a:off x="1119020" y="2501900"/>
          <a:ext cx="10109555" cy="1854200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75000"/>
                  </a:schemeClr>
                </a:solidFill>
                <a:tableStyleId>{5C22544A-7EE6-4342-B048-85BDC9FD1C3A}</a:tableStyleId>
              </a:tblPr>
              <a:tblGrid>
                <a:gridCol w="2257226">
                  <a:extLst>
                    <a:ext uri="{9D8B030D-6E8A-4147-A177-3AD203B41FA5}">
                      <a16:colId xmlns:a16="http://schemas.microsoft.com/office/drawing/2014/main" val="1729169955"/>
                    </a:ext>
                  </a:extLst>
                </a:gridCol>
                <a:gridCol w="1298064">
                  <a:extLst>
                    <a:ext uri="{9D8B030D-6E8A-4147-A177-3AD203B41FA5}">
                      <a16:colId xmlns:a16="http://schemas.microsoft.com/office/drawing/2014/main" val="1967400605"/>
                    </a:ext>
                  </a:extLst>
                </a:gridCol>
                <a:gridCol w="1208543">
                  <a:extLst>
                    <a:ext uri="{9D8B030D-6E8A-4147-A177-3AD203B41FA5}">
                      <a16:colId xmlns:a16="http://schemas.microsoft.com/office/drawing/2014/main" val="2664541890"/>
                    </a:ext>
                  </a:extLst>
                </a:gridCol>
                <a:gridCol w="1182965">
                  <a:extLst>
                    <a:ext uri="{9D8B030D-6E8A-4147-A177-3AD203B41FA5}">
                      <a16:colId xmlns:a16="http://schemas.microsoft.com/office/drawing/2014/main" val="2538307352"/>
                    </a:ext>
                  </a:extLst>
                </a:gridCol>
                <a:gridCol w="1029499">
                  <a:extLst>
                    <a:ext uri="{9D8B030D-6E8A-4147-A177-3AD203B41FA5}">
                      <a16:colId xmlns:a16="http://schemas.microsoft.com/office/drawing/2014/main" val="2488291889"/>
                    </a:ext>
                  </a:extLst>
                </a:gridCol>
                <a:gridCol w="1048683">
                  <a:extLst>
                    <a:ext uri="{9D8B030D-6E8A-4147-A177-3AD203B41FA5}">
                      <a16:colId xmlns:a16="http://schemas.microsoft.com/office/drawing/2014/main" val="1152501035"/>
                    </a:ext>
                  </a:extLst>
                </a:gridCol>
                <a:gridCol w="1048682">
                  <a:extLst>
                    <a:ext uri="{9D8B030D-6E8A-4147-A177-3AD203B41FA5}">
                      <a16:colId xmlns:a16="http://schemas.microsoft.com/office/drawing/2014/main" val="552024990"/>
                    </a:ext>
                  </a:extLst>
                </a:gridCol>
                <a:gridCol w="1035893">
                  <a:extLst>
                    <a:ext uri="{9D8B030D-6E8A-4147-A177-3AD203B41FA5}">
                      <a16:colId xmlns:a16="http://schemas.microsoft.com/office/drawing/2014/main" val="130579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Centralized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ρ</a:t>
                      </a:r>
                      <a:r>
                        <a:rPr lang="en-US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ρ</a:t>
                      </a:r>
                      <a:r>
                        <a:rPr lang="en-US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ρ</a:t>
                      </a:r>
                      <a:r>
                        <a:rPr lang="en-US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ρ</a:t>
                      </a:r>
                      <a:r>
                        <a:rPr lang="en-US" dirty="0"/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ρ</a:t>
                      </a:r>
                      <a:r>
                        <a:rPr lang="en-US" dirty="0"/>
                        <a:t>=30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ρ</a:t>
                      </a:r>
                      <a:r>
                        <a:rPr lang="en-US" dirty="0"/>
                        <a:t>=50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24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Psub</a:t>
                      </a:r>
                      <a:r>
                        <a:rPr lang="en-US" dirty="0"/>
                        <a:t> (kW)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716.511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632.009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694.536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721.276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721.500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711.249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711.173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3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Qsub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kVAr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-113.713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-121.253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-133.477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-128.737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-128.701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9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Voltage deviation (</a:t>
                      </a:r>
                      <a:r>
                        <a:rPr lang="en-US" dirty="0" err="1"/>
                        <a:t>pu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60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Iteration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Max=2000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4230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5A86FB-2A1B-4663-BF40-EE14060DF823}"/>
              </a:ext>
            </a:extLst>
          </p:cNvPr>
          <p:cNvSpPr txBox="1"/>
          <p:nvPr/>
        </p:nvSpPr>
        <p:spPr>
          <a:xfrm>
            <a:off x="8419833" y="2137551"/>
            <a:ext cx="2118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MAX_ITER = 5000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A12C17-CCB5-45CF-A959-9BF3B039B5F3}"/>
              </a:ext>
            </a:extLst>
          </p:cNvPr>
          <p:cNvSpPr/>
          <p:nvPr/>
        </p:nvSpPr>
        <p:spPr>
          <a:xfrm>
            <a:off x="7065817" y="2092018"/>
            <a:ext cx="4149970" cy="460398"/>
          </a:xfrm>
          <a:custGeom>
            <a:avLst/>
            <a:gdLst>
              <a:gd name="connsiteX0" fmla="*/ 0 w 4149970"/>
              <a:gd name="connsiteY0" fmla="*/ 402848 h 460398"/>
              <a:gd name="connsiteX1" fmla="*/ 0 w 4149970"/>
              <a:gd name="connsiteY1" fmla="*/ 0 h 460398"/>
              <a:gd name="connsiteX2" fmla="*/ 4124392 w 4149970"/>
              <a:gd name="connsiteY2" fmla="*/ 6395 h 460398"/>
              <a:gd name="connsiteX3" fmla="*/ 4149970 w 4149970"/>
              <a:gd name="connsiteY3" fmla="*/ 460398 h 4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970" h="460398">
                <a:moveTo>
                  <a:pt x="0" y="402848"/>
                </a:moveTo>
                <a:lnTo>
                  <a:pt x="0" y="0"/>
                </a:lnTo>
                <a:lnTo>
                  <a:pt x="4124392" y="6395"/>
                </a:lnTo>
                <a:lnTo>
                  <a:pt x="4149970" y="46039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51BC2-36CE-4B4C-93C7-0B6B6C59B7DF}"/>
              </a:ext>
            </a:extLst>
          </p:cNvPr>
          <p:cNvSpPr txBox="1"/>
          <p:nvPr/>
        </p:nvSpPr>
        <p:spPr>
          <a:xfrm>
            <a:off x="1106232" y="2154283"/>
            <a:ext cx="3194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Voltage deviation minimization</a:t>
            </a:r>
          </a:p>
        </p:txBody>
      </p:sp>
    </p:spTree>
    <p:extLst>
      <p:ext uri="{BB962C8B-B14F-4D97-AF65-F5344CB8AC3E}">
        <p14:creationId xmlns:p14="http://schemas.microsoft.com/office/powerpoint/2010/main" val="91162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14341</TotalTime>
  <Words>701</Words>
  <Application>Microsoft Office PowerPoint</Application>
  <PresentationFormat>Widescreen</PresentationFormat>
  <Paragraphs>178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MTSYN</vt:lpstr>
      <vt:lpstr>RMTMI</vt:lpstr>
      <vt:lpstr>Times-BoldItalic</vt:lpstr>
      <vt:lpstr>Times-Italic</vt:lpstr>
      <vt:lpstr>Times-Roman</vt:lpstr>
      <vt:lpstr>Office Theme</vt:lpstr>
      <vt:lpstr>Distributed Algorithm- ADMM</vt:lpstr>
      <vt:lpstr>PowerPoint Presentation</vt:lpstr>
      <vt:lpstr>Centralized vs Distributed Voltage Profile</vt:lpstr>
      <vt:lpstr>Voltage Convergence for Overlapping Area</vt:lpstr>
      <vt:lpstr>Power Flow Convergence for Overlapping Area</vt:lpstr>
      <vt:lpstr>Convergence of decision variable</vt:lpstr>
      <vt:lpstr>PowerPoint Presentation</vt:lpstr>
      <vt:lpstr>Voltage Profile Comparison</vt:lpstr>
      <vt:lpstr>IEEE-123 Node Feeder</vt:lpstr>
      <vt:lpstr>PowerPoint Presentation</vt:lpstr>
      <vt:lpstr>Distributed Algorithm- ADMM</vt:lpstr>
      <vt:lpstr>PowerPoint Presentation</vt:lpstr>
      <vt:lpstr>PowerPoint Presentation</vt:lpstr>
      <vt:lpstr>Voltage Profile Comparison</vt:lpstr>
      <vt:lpstr>2500-bus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Adedoyin Inaolaji</cp:lastModifiedBy>
  <cp:revision>227</cp:revision>
  <dcterms:created xsi:type="dcterms:W3CDTF">2020-02-07T13:42:41Z</dcterms:created>
  <dcterms:modified xsi:type="dcterms:W3CDTF">2022-03-14T15:00:45Z</dcterms:modified>
</cp:coreProperties>
</file>